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3" r:id="rId2"/>
    <p:sldMasterId id="2147483779" r:id="rId3"/>
  </p:sldMasterIdLst>
  <p:notesMasterIdLst>
    <p:notesMasterId r:id="rId33"/>
  </p:notesMasterIdLst>
  <p:sldIdLst>
    <p:sldId id="256" r:id="rId4"/>
    <p:sldId id="258" r:id="rId5"/>
    <p:sldId id="267" r:id="rId6"/>
    <p:sldId id="295" r:id="rId7"/>
    <p:sldId id="280" r:id="rId8"/>
    <p:sldId id="277" r:id="rId9"/>
    <p:sldId id="307" r:id="rId10"/>
    <p:sldId id="279" r:id="rId11"/>
    <p:sldId id="308" r:id="rId12"/>
    <p:sldId id="309" r:id="rId13"/>
    <p:sldId id="283" r:id="rId14"/>
    <p:sldId id="275" r:id="rId15"/>
    <p:sldId id="303" r:id="rId16"/>
    <p:sldId id="306" r:id="rId17"/>
    <p:sldId id="304" r:id="rId18"/>
    <p:sldId id="287" r:id="rId19"/>
    <p:sldId id="284" r:id="rId20"/>
    <p:sldId id="300" r:id="rId21"/>
    <p:sldId id="301" r:id="rId22"/>
    <p:sldId id="288" r:id="rId23"/>
    <p:sldId id="289" r:id="rId24"/>
    <p:sldId id="290" r:id="rId25"/>
    <p:sldId id="291" r:id="rId26"/>
    <p:sldId id="292" r:id="rId27"/>
    <p:sldId id="265" r:id="rId28"/>
    <p:sldId id="274" r:id="rId29"/>
    <p:sldId id="293" r:id="rId30"/>
    <p:sldId id="294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2373" autoAdjust="0"/>
  </p:normalViewPr>
  <p:slideViewPr>
    <p:cSldViewPr snapToGrid="0">
      <p:cViewPr varScale="1">
        <p:scale>
          <a:sx n="93" d="100"/>
          <a:sy n="93" d="100"/>
        </p:scale>
        <p:origin x="2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>
        <c:manualLayout>
          <c:xMode val="edge"/>
          <c:yMode val="edge"/>
          <c:x val="0.21061450131233594"/>
          <c:y val="5.62500000000000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Province share Sugarcane Production (Percent)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Export of Un-denature Ethyl Alcohol 2008-2022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96410126153586"/>
          <c:y val="8.3867662848962063E-2"/>
          <c:w val="0.84283159766319538"/>
          <c:h val="0.760064072873243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Quantity (Liters)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  <c:pt idx="13">
                  <c:v>2021-22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27045396</c:v>
                </c:pt>
                <c:pt idx="1">
                  <c:v>101260099</c:v>
                </c:pt>
                <c:pt idx="2">
                  <c:v>168509200</c:v>
                </c:pt>
                <c:pt idx="3">
                  <c:v>215814894</c:v>
                </c:pt>
                <c:pt idx="4">
                  <c:v>142065426</c:v>
                </c:pt>
                <c:pt idx="5">
                  <c:v>492476805</c:v>
                </c:pt>
                <c:pt idx="6">
                  <c:v>421881994</c:v>
                </c:pt>
                <c:pt idx="7">
                  <c:v>396940741</c:v>
                </c:pt>
                <c:pt idx="8">
                  <c:v>358483301</c:v>
                </c:pt>
                <c:pt idx="9">
                  <c:v>699791482</c:v>
                </c:pt>
                <c:pt idx="10">
                  <c:v>781089024</c:v>
                </c:pt>
                <c:pt idx="11">
                  <c:v>474228873</c:v>
                </c:pt>
                <c:pt idx="12">
                  <c:v>405559647</c:v>
                </c:pt>
                <c:pt idx="13">
                  <c:v>756103080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78-40B5-A89E-5049093A53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Avg.Price (Rs./Litre)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11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</c:dPt>
          <c:dLbls>
            <c:dLbl>
              <c:idx val="12"/>
              <c:layout>
                <c:manualLayout>
                  <c:x val="-2.1505376344086021E-3"/>
                  <c:y val="-3.1372549019607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78-40B5-A89E-5049093A53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  <c:pt idx="13">
                  <c:v>2021-22</c:v>
                </c:pt>
              </c:strCache>
            </c:strRef>
          </c:cat>
          <c:val>
            <c:numRef>
              <c:f>Sheet1!$C$2:$C$15</c:f>
              <c:numCache>
                <c:formatCode>#,##0.00</c:formatCode>
                <c:ptCount val="14"/>
                <c:pt idx="0">
                  <c:v>44.7</c:v>
                </c:pt>
                <c:pt idx="1">
                  <c:v>46.21</c:v>
                </c:pt>
                <c:pt idx="2">
                  <c:v>56</c:v>
                </c:pt>
                <c:pt idx="3">
                  <c:v>65.959999999999994</c:v>
                </c:pt>
                <c:pt idx="4">
                  <c:v>61.21</c:v>
                </c:pt>
                <c:pt idx="5">
                  <c:v>65.209999999999994</c:v>
                </c:pt>
                <c:pt idx="6">
                  <c:v>61</c:v>
                </c:pt>
                <c:pt idx="7">
                  <c:v>58</c:v>
                </c:pt>
                <c:pt idx="8">
                  <c:v>82</c:v>
                </c:pt>
                <c:pt idx="9">
                  <c:v>61</c:v>
                </c:pt>
                <c:pt idx="10">
                  <c:v>73</c:v>
                </c:pt>
                <c:pt idx="11">
                  <c:v>96</c:v>
                </c:pt>
                <c:pt idx="12">
                  <c:v>119.45</c:v>
                </c:pt>
                <c:pt idx="13">
                  <c:v>127.94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78-40B5-A89E-5049093A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739040"/>
        <c:axId val="257333256"/>
        <c:axId val="0"/>
      </c:bar3DChart>
      <c:catAx>
        <c:axId val="25473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333256"/>
        <c:crosses val="autoZero"/>
        <c:auto val="1"/>
        <c:lblAlgn val="ctr"/>
        <c:lblOffset val="100"/>
        <c:noMultiLvlLbl val="0"/>
      </c:catAx>
      <c:valAx>
        <c:axId val="2573332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39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45279823892979"/>
          <c:y val="0.95058514744480471"/>
          <c:w val="0.27109440352214037"/>
          <c:h val="4.9414852555195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Sugar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Consumption </a:t>
            </a:r>
            <a:r>
              <a:rPr lang="en-US" sz="1800" b="1" i="0" u="none" strike="noStrike" cap="all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6.3 Million Tons </a:t>
            </a:r>
          </a:p>
          <a:p>
            <a:pPr>
              <a:defRPr>
                <a:solidFill>
                  <a:schemeClr val="accent2">
                    <a:lumMod val="75000"/>
                  </a:schemeClr>
                </a:solidFill>
                <a:effectLst/>
              </a:defRPr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with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2 % </a:t>
            </a:r>
            <a:r>
              <a:rPr lang="en-US" sz="1800" b="1" i="0" u="none" strike="noStrike" cap="all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YEARLY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increase In</a:t>
            </a:r>
            <a:r>
              <a:rPr lang="en-US" sz="180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population growth</a:t>
            </a:r>
          </a:p>
          <a:p>
            <a:pPr>
              <a:defRPr>
                <a:solidFill>
                  <a:schemeClr val="accent2">
                    <a:lumMod val="75000"/>
                  </a:schemeClr>
                </a:solidFill>
                <a:effectLst/>
              </a:defRPr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@ 27.11 kg/capita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30431445571021615"/>
          <c:y val="9.92063647054063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 in MnT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9938208362818699E-17"/>
                  <c:y val="-5.7539691529135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DB-453E-9DCD-CCFA2E5733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900790702157695E-3"/>
                  <c:y val="-5.3571436940919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DB-453E-9DCD-CCFA2E5733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5714291293946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DB-453E-9DCD-CCFA2E5733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Major Consumers (Candy, bakeries, Soft drinks &amp; Ice cream stuff (MnT)</c:v>
                </c:pt>
                <c:pt idx="1">
                  <c:v>Beverage Industry consumption (MnT)</c:v>
                </c:pt>
                <c:pt idx="2">
                  <c:v>General consumption (MnT)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3.78</c:v>
                </c:pt>
                <c:pt idx="1">
                  <c:v>1.2</c:v>
                </c:pt>
                <c:pt idx="2">
                  <c:v>1.32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DB-453E-9DCD-CCFA2E5733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Consumption In  %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Major Consumers (Candy, bakeries, Soft drinks &amp; Ice cream stuff (MnT)</c:v>
                </c:pt>
                <c:pt idx="1">
                  <c:v>Beverage Industry consumption (MnT)</c:v>
                </c:pt>
                <c:pt idx="2">
                  <c:v>General consumption (MnT)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</c:v>
                </c:pt>
                <c:pt idx="1">
                  <c:v>0.19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DB-453E-9DCD-CCFA2E5733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57339920"/>
        <c:axId val="257336392"/>
        <c:axId val="0"/>
      </c:bar3DChart>
      <c:catAx>
        <c:axId val="25733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336392"/>
        <c:crosses val="autoZero"/>
        <c:auto val="1"/>
        <c:lblAlgn val="ctr"/>
        <c:lblOffset val="100"/>
        <c:noMultiLvlLbl val="0"/>
      </c:catAx>
      <c:valAx>
        <c:axId val="25733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33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Province share Sugarcane Production (Percent)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4000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Inputs &amp; allied inflation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(PKR)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15385577020267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50676673228346"/>
          <c:y val="9.6895095017336078E-2"/>
          <c:w val="0.82011921751968497"/>
          <c:h val="0.67183396673298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Land Lease Expanse</c:v>
                </c:pt>
                <c:pt idx="1">
                  <c:v>Fertilizer Expanse</c:v>
                </c:pt>
                <c:pt idx="2">
                  <c:v>Chemicals Expanse</c:v>
                </c:pt>
                <c:pt idx="3">
                  <c:v>Drone Spray Expanse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10309</c:v>
                </c:pt>
                <c:pt idx="1">
                  <c:v>24250</c:v>
                </c:pt>
                <c:pt idx="2">
                  <c:v>7975</c:v>
                </c:pt>
                <c:pt idx="3">
                  <c:v>56542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47-4975-A456-95858B0686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Land Lease Expanse</c:v>
                </c:pt>
                <c:pt idx="1">
                  <c:v>Fertilizer Expanse</c:v>
                </c:pt>
                <c:pt idx="2">
                  <c:v>Chemicals Expanse</c:v>
                </c:pt>
                <c:pt idx="3">
                  <c:v>Drone Spray Expanse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19716</c:v>
                </c:pt>
                <c:pt idx="1">
                  <c:v>41650</c:v>
                </c:pt>
                <c:pt idx="2">
                  <c:v>12849</c:v>
                </c:pt>
                <c:pt idx="3">
                  <c:v>112000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47-4975-A456-95858B068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4149376"/>
        <c:axId val="25414976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glow rad="50800">
                <a:schemeClr val="accent1"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>
                <a:glow rad="50800">
                  <a:schemeClr val="accent1">
                    <a:alpha val="40000"/>
                  </a:schemeClr>
                </a:glo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Land Lease Expanse</c:v>
                </c:pt>
                <c:pt idx="1">
                  <c:v>Fertilizer Expanse</c:v>
                </c:pt>
                <c:pt idx="2">
                  <c:v>Chemicals Expanse</c:v>
                </c:pt>
                <c:pt idx="3">
                  <c:v>Drone Spray Expanse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0.47710000000000002</c:v>
                </c:pt>
                <c:pt idx="1">
                  <c:v>0.41770000000000002</c:v>
                </c:pt>
                <c:pt idx="2">
                  <c:v>0.37930000000000003</c:v>
                </c:pt>
                <c:pt idx="3">
                  <c:v>0.49509999999999998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C47-4975-A456-95858B068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150160"/>
        <c:axId val="254156824"/>
      </c:lineChart>
      <c:catAx>
        <c:axId val="2541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149768"/>
        <c:crosses val="autoZero"/>
        <c:auto val="1"/>
        <c:lblAlgn val="ctr"/>
        <c:lblOffset val="100"/>
        <c:noMultiLvlLbl val="0"/>
      </c:catAx>
      <c:valAx>
        <c:axId val="25414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149376"/>
        <c:crosses val="autoZero"/>
        <c:crossBetween val="between"/>
      </c:valAx>
      <c:valAx>
        <c:axId val="25415682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150160"/>
        <c:crosses val="max"/>
        <c:crossBetween val="between"/>
      </c:valAx>
      <c:catAx>
        <c:axId val="25415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41568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69453765385723"/>
          <c:y val="0.95203764142567127"/>
          <c:w val="0.55304849164335312"/>
          <c:h val="4.796235857432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 (Mounds)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600</c:v>
                </c:pt>
                <c:pt idx="1">
                  <c:v>700</c:v>
                </c:pt>
                <c:pt idx="2">
                  <c:v>800</c:v>
                </c:pt>
                <c:pt idx="3">
                  <c:v>900</c:v>
                </c:pt>
                <c:pt idx="4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CC-44DD-A0A3-A5300FD02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Earning (PKR)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-23715</c:v>
                </c:pt>
                <c:pt idx="1">
                  <c:v>18785</c:v>
                </c:pt>
                <c:pt idx="2">
                  <c:v>61285</c:v>
                </c:pt>
                <c:pt idx="3">
                  <c:v>103285</c:v>
                </c:pt>
                <c:pt idx="4">
                  <c:v>146285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CC-44DD-A0A3-A5300FD020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4155256"/>
        <c:axId val="254150552"/>
        <c:axId val="0"/>
      </c:bar3DChart>
      <c:catAx>
        <c:axId val="254155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4150552"/>
        <c:crosses val="autoZero"/>
        <c:auto val="1"/>
        <c:lblAlgn val="ctr"/>
        <c:lblOffset val="100"/>
        <c:noMultiLvlLbl val="0"/>
      </c:catAx>
      <c:valAx>
        <c:axId val="2541505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415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Cost analysis of cane procurement Vs by-products share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8147113271594151"/>
          <c:y val="1.30513476748867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918813327272384E-2"/>
          <c:y val="0.10419646516481985"/>
          <c:w val="0.89096849203424611"/>
          <c:h val="0.69066908295946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Cane</c:v>
                </c:pt>
                <c:pt idx="1">
                  <c:v>Molasses</c:v>
                </c:pt>
                <c:pt idx="2">
                  <c:v>Bagasse</c:v>
                </c:pt>
                <c:pt idx="3">
                  <c:v>Mud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0.75270000000000004</c:v>
                </c:pt>
                <c:pt idx="1">
                  <c:v>0.122</c:v>
                </c:pt>
                <c:pt idx="2">
                  <c:v>5.5E-2</c:v>
                </c:pt>
                <c:pt idx="3">
                  <c:v>6.7999999999999996E-3</c:v>
                </c:pt>
                <c:pt idx="4">
                  <c:v>6.3500000000000001E-2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5-4E6A-8576-61F2BA181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6750246786397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Cane</c:v>
                </c:pt>
                <c:pt idx="1">
                  <c:v>Molasses</c:v>
                </c:pt>
                <c:pt idx="2">
                  <c:v>Bagasse</c:v>
                </c:pt>
                <c:pt idx="3">
                  <c:v>Mud</c:v>
                </c:pt>
                <c:pt idx="4">
                  <c:v>Others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0.71299999999999997</c:v>
                </c:pt>
                <c:pt idx="1">
                  <c:v>0.12989999999999999</c:v>
                </c:pt>
                <c:pt idx="2">
                  <c:v>5.0500000000000003E-2</c:v>
                </c:pt>
                <c:pt idx="3">
                  <c:v>5.0000000000000001E-3</c:v>
                </c:pt>
                <c:pt idx="4">
                  <c:v>0.1016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762296"/>
        <c:axId val="254736296"/>
      </c:barChart>
      <c:catAx>
        <c:axId val="25376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36296"/>
        <c:crosses val="autoZero"/>
        <c:auto val="1"/>
        <c:lblAlgn val="ctr"/>
        <c:lblOffset val="100"/>
        <c:noMultiLvlLbl val="0"/>
      </c:catAx>
      <c:valAx>
        <c:axId val="25473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762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Sugarcane Crushing, Sugar Production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Recovery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2008-2023 (Pakistan Scenario)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9.8 % Average recovery for 15 years since   2008 - 2022 which is least rank amongst major cane producing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23021505376344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spc="0" baseline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30158326983321"/>
          <c:y val="0.14461278369615563"/>
          <c:w val="0.80917602235204467"/>
          <c:h val="0.64601281457464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No.of Mills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  <c:pt idx="13">
                  <c:v>2021-22</c:v>
                </c:pt>
                <c:pt idx="14">
                  <c:v>2022-23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82</c:v>
                </c:pt>
                <c:pt idx="1">
                  <c:v>83</c:v>
                </c:pt>
                <c:pt idx="2">
                  <c:v>84</c:v>
                </c:pt>
                <c:pt idx="3">
                  <c:v>86</c:v>
                </c:pt>
                <c:pt idx="4">
                  <c:v>86</c:v>
                </c:pt>
                <c:pt idx="5">
                  <c:v>88</c:v>
                </c:pt>
                <c:pt idx="6">
                  <c:v>89</c:v>
                </c:pt>
                <c:pt idx="7">
                  <c:v>89</c:v>
                </c:pt>
                <c:pt idx="8">
                  <c:v>90</c:v>
                </c:pt>
                <c:pt idx="9">
                  <c:v>89</c:v>
                </c:pt>
                <c:pt idx="10">
                  <c:v>89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78-40B5-A89E-5049093A53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Cane Crushed (MT)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0752688172043011E-3"/>
                  <c:y val="-1.7647058823529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78-40B5-A89E-5049093A53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  <c:pt idx="13">
                  <c:v>2021-22</c:v>
                </c:pt>
                <c:pt idx="14">
                  <c:v>2022-23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33139418</c:v>
                </c:pt>
                <c:pt idx="1">
                  <c:v>34611003</c:v>
                </c:pt>
                <c:pt idx="2">
                  <c:v>44526719</c:v>
                </c:pt>
                <c:pt idx="3">
                  <c:v>48248535</c:v>
                </c:pt>
                <c:pt idx="4">
                  <c:v>50089483</c:v>
                </c:pt>
                <c:pt idx="5">
                  <c:v>56460524</c:v>
                </c:pt>
                <c:pt idx="6">
                  <c:v>50795218</c:v>
                </c:pt>
                <c:pt idx="7">
                  <c:v>50042249</c:v>
                </c:pt>
                <c:pt idx="8">
                  <c:v>70989948</c:v>
                </c:pt>
                <c:pt idx="9">
                  <c:v>65639963</c:v>
                </c:pt>
                <c:pt idx="10">
                  <c:v>49768113</c:v>
                </c:pt>
                <c:pt idx="11">
                  <c:v>48717544</c:v>
                </c:pt>
                <c:pt idx="12">
                  <c:v>58603839</c:v>
                </c:pt>
                <c:pt idx="13">
                  <c:v>79714711</c:v>
                </c:pt>
                <c:pt idx="14">
                  <c:v>81000000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78-40B5-A89E-5049093A53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Sugar Made (MT)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2.1505376344086021E-3"/>
                  <c:y val="-3.1372549019607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78-40B5-A89E-5049093A53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3763440860216628E-3"/>
                  <c:y val="-3.529411764705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42-4AB9-BED6-BC4E327EA4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  <c:pt idx="13">
                  <c:v>2021-22</c:v>
                </c:pt>
                <c:pt idx="14">
                  <c:v>2022-23</c:v>
                </c:pt>
              </c:strCache>
            </c:strRef>
          </c:cat>
          <c:val>
            <c:numRef>
              <c:f>Sheet1!$D$2:$D$16</c:f>
              <c:numCache>
                <c:formatCode>#,##0</c:formatCode>
                <c:ptCount val="15"/>
                <c:pt idx="0">
                  <c:v>3134145</c:v>
                </c:pt>
                <c:pt idx="1">
                  <c:v>3133494</c:v>
                </c:pt>
                <c:pt idx="2">
                  <c:v>4172729</c:v>
                </c:pt>
                <c:pt idx="3">
                  <c:v>4670380</c:v>
                </c:pt>
                <c:pt idx="4">
                  <c:v>5030129</c:v>
                </c:pt>
                <c:pt idx="5">
                  <c:v>5587568</c:v>
                </c:pt>
                <c:pt idx="6">
                  <c:v>5139566</c:v>
                </c:pt>
                <c:pt idx="7">
                  <c:v>5082110</c:v>
                </c:pt>
                <c:pt idx="8">
                  <c:v>7005480</c:v>
                </c:pt>
                <c:pt idx="9">
                  <c:v>6580111</c:v>
                </c:pt>
                <c:pt idx="10">
                  <c:v>5210744</c:v>
                </c:pt>
                <c:pt idx="11">
                  <c:v>4819793</c:v>
                </c:pt>
                <c:pt idx="12">
                  <c:v>5631249</c:v>
                </c:pt>
                <c:pt idx="13">
                  <c:v>7867514</c:v>
                </c:pt>
                <c:pt idx="14">
                  <c:v>7994700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78-40B5-A89E-5049093A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733552"/>
        <c:axId val="254735512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Recovery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4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  <c:pt idx="13">
                  <c:v>2021-22</c:v>
                </c:pt>
                <c:pt idx="14">
                  <c:v>2022-23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9.4600000000000009</c:v>
                </c:pt>
                <c:pt idx="1">
                  <c:v>9.0500000000000007</c:v>
                </c:pt>
                <c:pt idx="2">
                  <c:v>9.3699999999999992</c:v>
                </c:pt>
                <c:pt idx="3">
                  <c:v>9.64</c:v>
                </c:pt>
                <c:pt idx="4">
                  <c:v>10.039999999999999</c:v>
                </c:pt>
                <c:pt idx="5">
                  <c:v>9.9</c:v>
                </c:pt>
                <c:pt idx="6">
                  <c:v>10.119999999999999</c:v>
                </c:pt>
                <c:pt idx="7">
                  <c:v>10.16</c:v>
                </c:pt>
                <c:pt idx="8">
                  <c:v>9.8699999999999992</c:v>
                </c:pt>
                <c:pt idx="9">
                  <c:v>10.02</c:v>
                </c:pt>
                <c:pt idx="10">
                  <c:v>10.47</c:v>
                </c:pt>
                <c:pt idx="11">
                  <c:v>9.89</c:v>
                </c:pt>
                <c:pt idx="12">
                  <c:v>9.61</c:v>
                </c:pt>
                <c:pt idx="13">
                  <c:v>9.8699999999999992</c:v>
                </c:pt>
                <c:pt idx="14">
                  <c:v>9.8699999999999992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D6-401B-B497-A9750E7FC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735120"/>
        <c:axId val="254733944"/>
      </c:lineChart>
      <c:catAx>
        <c:axId val="25473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54735512"/>
        <c:crosses val="autoZero"/>
        <c:auto val="1"/>
        <c:lblAlgn val="ctr"/>
        <c:lblOffset val="100"/>
        <c:noMultiLvlLbl val="0"/>
      </c:catAx>
      <c:valAx>
        <c:axId val="2547355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54733552"/>
        <c:crosses val="autoZero"/>
        <c:crossBetween val="between"/>
      </c:valAx>
      <c:valAx>
        <c:axId val="2547339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54735120"/>
        <c:crosses val="max"/>
        <c:crossBetween val="between"/>
      </c:valAx>
      <c:catAx>
        <c:axId val="25473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47339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16488830092593"/>
          <c:y val="7.8257039903910322E-2"/>
          <c:w val="0.3699201418897754"/>
          <c:h val="0.752379887895369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Sugar </c:v>
                </c:pt>
                <c:pt idx="1">
                  <c:v>Ethanol &amp; allied </c:v>
                </c:pt>
                <c:pt idx="2">
                  <c:v>Power &amp; others 7%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</c:v>
                </c:pt>
                <c:pt idx="1">
                  <c:v>0.12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0"/>
      </c:pieChart>
    </c:plotArea>
    <c:legend>
      <c:legendPos val="b"/>
      <c:layout>
        <c:manualLayout>
          <c:xMode val="edge"/>
          <c:yMode val="edge"/>
          <c:x val="0.19584532446237898"/>
          <c:y val="0.91253829512778484"/>
          <c:w val="0.60830926905423799"/>
          <c:h val="6.1604163886293875E-2"/>
        </c:manualLayout>
      </c:layout>
      <c:overlay val="0"/>
      <c:txPr>
        <a:bodyPr/>
        <a:lstStyle/>
        <a:p>
          <a:pPr>
            <a:def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Projected AVAILABILITY OF BAGASSE FOR DIVERSIFIED VALUE</a:t>
            </a:r>
            <a:r>
              <a:rPr lang="en-US" sz="20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ADDITION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5508107104537855"/>
          <c:y val="1.5688444780997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74354914357224"/>
          <c:y val="8.7423858542111127E-2"/>
          <c:w val="0.78351436289056897"/>
          <c:h val="0.660453105756176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Bagasse saved (Percentage)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Cane Crushed (81000000) MT</c:v>
                </c:pt>
                <c:pt idx="1">
                  <c:v>Cane Crushed (81000000) MT</c:v>
                </c:pt>
                <c:pt idx="2">
                  <c:v>Cane Crushed (81000000) MT</c:v>
                </c:pt>
                <c:pt idx="3">
                  <c:v>Cane Crushed (81000000) MT</c:v>
                </c:pt>
                <c:pt idx="4">
                  <c:v>Cane Crushed (81000000) MT</c:v>
                </c:pt>
                <c:pt idx="5">
                  <c:v>Cane Crushed (81000000) MT</c:v>
                </c:pt>
                <c:pt idx="6">
                  <c:v>Cane Crushed (81000000) MT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</c:v>
                </c:pt>
                <c:pt idx="5">
                  <c:v>0.15</c:v>
                </c:pt>
                <c:pt idx="6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8C-4E29-ABD8-46B7EDABB3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Bagasse Saved (MT)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Cane Crushed (81000000) MT</c:v>
                </c:pt>
                <c:pt idx="1">
                  <c:v>Cane Crushed (81000000) MT</c:v>
                </c:pt>
                <c:pt idx="2">
                  <c:v>Cane Crushed (81000000) MT</c:v>
                </c:pt>
                <c:pt idx="3">
                  <c:v>Cane Crushed (81000000) MT</c:v>
                </c:pt>
                <c:pt idx="4">
                  <c:v>Cane Crushed (81000000) MT</c:v>
                </c:pt>
                <c:pt idx="5">
                  <c:v>Cane Crushed (81000000) MT</c:v>
                </c:pt>
                <c:pt idx="6">
                  <c:v>Cane Crushed (81000000) MT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469800</c:v>
                </c:pt>
                <c:pt idx="1">
                  <c:v>704700</c:v>
                </c:pt>
                <c:pt idx="2">
                  <c:v>1174500</c:v>
                </c:pt>
                <c:pt idx="3">
                  <c:v>1644300</c:v>
                </c:pt>
                <c:pt idx="4">
                  <c:v>2349000</c:v>
                </c:pt>
                <c:pt idx="5">
                  <c:v>3523500</c:v>
                </c:pt>
                <c:pt idx="6">
                  <c:v>4698000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8C-4E29-ABD8-46B7EDABB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3"/>
        <c:gapDepth val="86"/>
        <c:shape val="box"/>
        <c:axId val="254734728"/>
        <c:axId val="254736688"/>
        <c:axId val="0"/>
      </c:bar3DChart>
      <c:catAx>
        <c:axId val="25473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36688"/>
        <c:crosses val="autoZero"/>
        <c:auto val="1"/>
        <c:lblAlgn val="ctr"/>
        <c:lblOffset val="100"/>
        <c:noMultiLvlLbl val="0"/>
      </c:catAx>
      <c:valAx>
        <c:axId val="2547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3472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>
              <a:buNone/>
              <a:defRPr sz="1862" b="1" i="0" u="none" strike="noStrike" kern="1200" spc="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Cambria" panose="02040503050406030204" pitchFamily="18" charset="0"/>
              </a:rPr>
              <a:t>Export of Molasses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mbria" panose="02040503050406030204" pitchFamily="18" charset="0"/>
              </a:rPr>
              <a:t>2008 - 2022</a:t>
            </a:r>
          </a:p>
          <a:p>
            <a:pPr marL="0" indent="0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mbria" panose="02040503050406030204" pitchFamily="18" charset="0"/>
              </a:rPr>
              <a:t>*</a:t>
            </a:r>
            <a:r>
              <a:rPr lang="en-US" baseline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mbria" panose="02040503050406030204" pitchFamily="18" charset="0"/>
              </a:rPr>
              <a:t> 2022-23 reflected the molasses production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ea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>
            <a:buNone/>
            <a:defRPr sz="1862" b="1" i="0" u="none" strike="noStrike" kern="1200" spc="0" baseline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98340530014393"/>
          <c:y val="0.11561772425505636"/>
          <c:w val="0.85818863771060871"/>
          <c:h val="0.71606407287324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Quantity (MT)*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  <c:pt idx="10">
                  <c:v>2019-20</c:v>
                </c:pt>
                <c:pt idx="11">
                  <c:v>2020-21</c:v>
                </c:pt>
                <c:pt idx="12">
                  <c:v>2021-22</c:v>
                </c:pt>
                <c:pt idx="13">
                  <c:v>2022-23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961300</c:v>
                </c:pt>
                <c:pt idx="1">
                  <c:v>86437</c:v>
                </c:pt>
                <c:pt idx="2">
                  <c:v>55608</c:v>
                </c:pt>
                <c:pt idx="3">
                  <c:v>225221</c:v>
                </c:pt>
                <c:pt idx="4">
                  <c:v>197342</c:v>
                </c:pt>
                <c:pt idx="5">
                  <c:v>83229</c:v>
                </c:pt>
                <c:pt idx="6">
                  <c:v>73067</c:v>
                </c:pt>
                <c:pt idx="7">
                  <c:v>101410</c:v>
                </c:pt>
                <c:pt idx="8">
                  <c:v>168962</c:v>
                </c:pt>
                <c:pt idx="9">
                  <c:v>117909</c:v>
                </c:pt>
                <c:pt idx="10">
                  <c:v>36532</c:v>
                </c:pt>
                <c:pt idx="11">
                  <c:v>929</c:v>
                </c:pt>
                <c:pt idx="12">
                  <c:v>212608</c:v>
                </c:pt>
                <c:pt idx="13">
                  <c:v>3645000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78-40B5-A89E-5049093A53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Avg.Price Rs./Ton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2.1505376344086021E-3"/>
                  <c:y val="-3.1372549019607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  <c:pt idx="10">
                  <c:v>2019-20</c:v>
                </c:pt>
                <c:pt idx="11">
                  <c:v>2020-21</c:v>
                </c:pt>
                <c:pt idx="12">
                  <c:v>2021-22</c:v>
                </c:pt>
                <c:pt idx="13">
                  <c:v>2022-23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8097</c:v>
                </c:pt>
                <c:pt idx="1">
                  <c:v>10321</c:v>
                </c:pt>
                <c:pt idx="2">
                  <c:v>10394</c:v>
                </c:pt>
                <c:pt idx="3">
                  <c:v>12198</c:v>
                </c:pt>
                <c:pt idx="4">
                  <c:v>12721</c:v>
                </c:pt>
                <c:pt idx="5">
                  <c:v>12139</c:v>
                </c:pt>
                <c:pt idx="6">
                  <c:v>11967</c:v>
                </c:pt>
                <c:pt idx="7">
                  <c:v>12001</c:v>
                </c:pt>
                <c:pt idx="8">
                  <c:v>12515</c:v>
                </c:pt>
                <c:pt idx="9">
                  <c:v>14407</c:v>
                </c:pt>
                <c:pt idx="10">
                  <c:v>23171</c:v>
                </c:pt>
                <c:pt idx="11">
                  <c:v>14759</c:v>
                </c:pt>
                <c:pt idx="12">
                  <c:v>29772</c:v>
                </c:pt>
                <c:pt idx="13">
                  <c:v>32500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78-40B5-A89E-5049093A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737472"/>
        <c:axId val="254737864"/>
      </c:barChart>
      <c:catAx>
        <c:axId val="2547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54737864"/>
        <c:crosses val="autoZero"/>
        <c:auto val="1"/>
        <c:lblAlgn val="ctr"/>
        <c:lblOffset val="100"/>
        <c:tickLblSkip val="1"/>
        <c:noMultiLvlLbl val="0"/>
      </c:catAx>
      <c:valAx>
        <c:axId val="254737864"/>
        <c:scaling>
          <c:logBase val="10"/>
          <c:orientation val="minMax"/>
          <c:max val="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54737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46F04-B2B8-4192-8101-3CA0DB4D8243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404662-C277-4BD2-9675-B275D677D4FE}">
      <dgm:prSet phldrT="[Text]" custT="1"/>
      <dgm:spPr/>
      <dgm:t>
        <a:bodyPr/>
        <a:lstStyle/>
        <a:p>
          <a:r>
            <a: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Sustainability</a:t>
          </a:r>
        </a:p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Industry going in crunch phase needs sustainable &amp; diversified measures to  redefine its existence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anose="020F0502020204030204" pitchFamily="34" charset="0"/>
          </a:endParaRPr>
        </a:p>
      </dgm:t>
    </dgm:pt>
    <dgm:pt modelId="{6DFDF387-8124-4444-BE47-6E565233B50A}" type="parTrans" cxnId="{8B2E5BA3-7E59-40BD-955E-C7B88E9A63FF}">
      <dgm:prSet/>
      <dgm:spPr/>
      <dgm:t>
        <a:bodyPr/>
        <a:lstStyle/>
        <a:p>
          <a:endParaRPr lang="en-US" b="1"/>
        </a:p>
      </dgm:t>
    </dgm:pt>
    <dgm:pt modelId="{01376F2E-7B5A-4F17-BA25-622E70ADA856}" type="sibTrans" cxnId="{8B2E5BA3-7E59-40BD-955E-C7B88E9A63FF}">
      <dgm:prSet/>
      <dgm:spPr/>
      <dgm:t>
        <a:bodyPr/>
        <a:lstStyle/>
        <a:p>
          <a:endParaRPr lang="en-US" b="1"/>
        </a:p>
      </dgm:t>
    </dgm:pt>
    <dgm:pt modelId="{43B34242-8CC0-4994-B576-22C74AC256A9}">
      <dgm:prSet phldrT="[Text]" custT="1"/>
      <dgm:spPr/>
      <dgm:t>
        <a:bodyPr/>
        <a:lstStyle/>
        <a:p>
          <a:r>
            <a: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Inflation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 </a:t>
          </a:r>
        </a:p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Cane inputs increased by 44.23%, while, Maintenance,  Energy cost, over heads elevates  to 30%. Therefore, Breakeven greatly agonize</a:t>
          </a:r>
        </a:p>
      </dgm:t>
    </dgm:pt>
    <dgm:pt modelId="{8270ABF9-65AB-457F-93B2-F603727B435E}" type="parTrans" cxnId="{45D0794B-0998-48F1-B28C-ABAEB3540CAC}">
      <dgm:prSet/>
      <dgm:spPr/>
      <dgm:t>
        <a:bodyPr/>
        <a:lstStyle/>
        <a:p>
          <a:endParaRPr lang="en-US" b="1"/>
        </a:p>
      </dgm:t>
    </dgm:pt>
    <dgm:pt modelId="{FA18C352-72B7-4D2B-9D2E-28B11A0E0010}" type="sibTrans" cxnId="{45D0794B-0998-48F1-B28C-ABAEB3540CAC}">
      <dgm:prSet/>
      <dgm:spPr/>
      <dgm:t>
        <a:bodyPr/>
        <a:lstStyle/>
        <a:p>
          <a:endParaRPr lang="en-US" b="1"/>
        </a:p>
      </dgm:t>
    </dgm:pt>
    <dgm:pt modelId="{1B908DA6-AE64-4226-9170-301CFCDE8F9F}">
      <dgm:prSet phldrT="[Text]" custT="1"/>
      <dgm:spPr/>
      <dgm:t>
        <a:bodyPr/>
        <a:lstStyle/>
        <a:p>
          <a:r>
            <a:rPr lang="en-US" sz="2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Production cost projected to Rs. 146/kg at notified price of Rs. 425/ 40 kg of cane procurement (MSP) 2023-24 </a:t>
          </a:r>
        </a:p>
        <a:p>
          <a:r>
            <a:rPr lang="en-US" sz="2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Currently, Sugar export has been stopped which remained 215,751 Tons during last fiscal year - 2022 &amp; 5542 Tons during July -23   </a:t>
          </a:r>
        </a:p>
      </dgm:t>
    </dgm:pt>
    <dgm:pt modelId="{EA802D7F-68DF-4CCD-80DA-0DA324A13489}" type="parTrans" cxnId="{82561EAC-8149-491D-BC4F-BA3A5146A0E1}">
      <dgm:prSet/>
      <dgm:spPr/>
      <dgm:t>
        <a:bodyPr/>
        <a:lstStyle/>
        <a:p>
          <a:endParaRPr lang="en-US" b="1"/>
        </a:p>
      </dgm:t>
    </dgm:pt>
    <dgm:pt modelId="{DC23627A-CF5F-4AE1-8FD3-FFF8384F0562}" type="sibTrans" cxnId="{82561EAC-8149-491D-BC4F-BA3A5146A0E1}">
      <dgm:prSet/>
      <dgm:spPr/>
      <dgm:t>
        <a:bodyPr/>
        <a:lstStyle/>
        <a:p>
          <a:endParaRPr lang="en-US" b="1"/>
        </a:p>
      </dgm:t>
    </dgm:pt>
    <dgm:pt modelId="{82E7E4E8-B902-4F8F-8991-C1B296EE9C84}" type="pres">
      <dgm:prSet presAssocID="{11C46F04-B2B8-4192-8101-3CA0DB4D82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70FBAE-EBA0-4555-8D14-231801C5C11A}" type="pres">
      <dgm:prSet presAssocID="{72404662-C277-4BD2-9675-B275D677D4FE}" presName="node" presStyleLbl="node1" presStyleIdx="0" presStyleCnt="3" custLinFactNeighborX="-18225" custLinFactNeighborY="4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C0E1-CF09-4B41-BEF0-58CCE61199D8}" type="pres">
      <dgm:prSet presAssocID="{01376F2E-7B5A-4F17-BA25-622E70ADA856}" presName="sibTrans" presStyleCnt="0"/>
      <dgm:spPr/>
      <dgm:t>
        <a:bodyPr/>
        <a:lstStyle/>
        <a:p>
          <a:endParaRPr lang="en-US"/>
        </a:p>
      </dgm:t>
    </dgm:pt>
    <dgm:pt modelId="{5E23A70F-E548-48F9-9D32-41EAB6B98D16}" type="pres">
      <dgm:prSet presAssocID="{43B34242-8CC0-4994-B576-22C74AC256A9}" presName="node" presStyleLbl="node1" presStyleIdx="1" presStyleCnt="3" custLinFactNeighborX="16119" custLinFactNeighborY="4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F4BF1-9BAD-483F-B812-03EC388C3A22}" type="pres">
      <dgm:prSet presAssocID="{FA18C352-72B7-4D2B-9D2E-28B11A0E0010}" presName="sibTrans" presStyleCnt="0"/>
      <dgm:spPr/>
      <dgm:t>
        <a:bodyPr/>
        <a:lstStyle/>
        <a:p>
          <a:endParaRPr lang="en-US"/>
        </a:p>
      </dgm:t>
    </dgm:pt>
    <dgm:pt modelId="{11D8713D-7A81-4A20-96C0-5269C282DB0D}" type="pres">
      <dgm:prSet presAssocID="{1B908DA6-AE64-4226-9170-301CFCDE8F9F}" presName="node" presStyleLbl="node1" presStyleIdx="2" presStyleCnt="3" custScaleX="205316" custLinFactNeighborX="-929" custLinFactNeighborY="-6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CD392-0D5C-487D-A94A-51B1464393B0}" type="presOf" srcId="{43B34242-8CC0-4994-B576-22C74AC256A9}" destId="{5E23A70F-E548-48F9-9D32-41EAB6B98D16}" srcOrd="0" destOrd="0" presId="urn:microsoft.com/office/officeart/2005/8/layout/default"/>
    <dgm:cxn modelId="{5785A124-D0BB-4ED1-81A6-A7DF31AB7C91}" type="presOf" srcId="{11C46F04-B2B8-4192-8101-3CA0DB4D8243}" destId="{82E7E4E8-B902-4F8F-8991-C1B296EE9C84}" srcOrd="0" destOrd="0" presId="urn:microsoft.com/office/officeart/2005/8/layout/default"/>
    <dgm:cxn modelId="{8B2E5BA3-7E59-40BD-955E-C7B88E9A63FF}" srcId="{11C46F04-B2B8-4192-8101-3CA0DB4D8243}" destId="{72404662-C277-4BD2-9675-B275D677D4FE}" srcOrd="0" destOrd="0" parTransId="{6DFDF387-8124-4444-BE47-6E565233B50A}" sibTransId="{01376F2E-7B5A-4F17-BA25-622E70ADA856}"/>
    <dgm:cxn modelId="{82561EAC-8149-491D-BC4F-BA3A5146A0E1}" srcId="{11C46F04-B2B8-4192-8101-3CA0DB4D8243}" destId="{1B908DA6-AE64-4226-9170-301CFCDE8F9F}" srcOrd="2" destOrd="0" parTransId="{EA802D7F-68DF-4CCD-80DA-0DA324A13489}" sibTransId="{DC23627A-CF5F-4AE1-8FD3-FFF8384F0562}"/>
    <dgm:cxn modelId="{45D0794B-0998-48F1-B28C-ABAEB3540CAC}" srcId="{11C46F04-B2B8-4192-8101-3CA0DB4D8243}" destId="{43B34242-8CC0-4994-B576-22C74AC256A9}" srcOrd="1" destOrd="0" parTransId="{8270ABF9-65AB-457F-93B2-F603727B435E}" sibTransId="{FA18C352-72B7-4D2B-9D2E-28B11A0E0010}"/>
    <dgm:cxn modelId="{883BFD15-F207-4812-A62D-321BA89CDD24}" type="presOf" srcId="{1B908DA6-AE64-4226-9170-301CFCDE8F9F}" destId="{11D8713D-7A81-4A20-96C0-5269C282DB0D}" srcOrd="0" destOrd="0" presId="urn:microsoft.com/office/officeart/2005/8/layout/default"/>
    <dgm:cxn modelId="{1CD1980F-19FE-4305-AF10-CA26927F9E2E}" type="presOf" srcId="{72404662-C277-4BD2-9675-B275D677D4FE}" destId="{6870FBAE-EBA0-4555-8D14-231801C5C11A}" srcOrd="0" destOrd="0" presId="urn:microsoft.com/office/officeart/2005/8/layout/default"/>
    <dgm:cxn modelId="{1523E0E8-FFC7-4C01-9E35-FF2D37716C52}" type="presParOf" srcId="{82E7E4E8-B902-4F8F-8991-C1B296EE9C84}" destId="{6870FBAE-EBA0-4555-8D14-231801C5C11A}" srcOrd="0" destOrd="0" presId="urn:microsoft.com/office/officeart/2005/8/layout/default"/>
    <dgm:cxn modelId="{BF567D79-CA9C-41CE-96ED-1460C7B9C5CE}" type="presParOf" srcId="{82E7E4E8-B902-4F8F-8991-C1B296EE9C84}" destId="{161FC0E1-CF09-4B41-BEF0-58CCE61199D8}" srcOrd="1" destOrd="0" presId="urn:microsoft.com/office/officeart/2005/8/layout/default"/>
    <dgm:cxn modelId="{A98680C5-5808-4B0A-9F58-27B4FBF1CD94}" type="presParOf" srcId="{82E7E4E8-B902-4F8F-8991-C1B296EE9C84}" destId="{5E23A70F-E548-48F9-9D32-41EAB6B98D16}" srcOrd="2" destOrd="0" presId="urn:microsoft.com/office/officeart/2005/8/layout/default"/>
    <dgm:cxn modelId="{C651DEA3-C935-4C3E-90F9-DB5941945181}" type="presParOf" srcId="{82E7E4E8-B902-4F8F-8991-C1B296EE9C84}" destId="{E20F4BF1-9BAD-483F-B812-03EC388C3A22}" srcOrd="3" destOrd="0" presId="urn:microsoft.com/office/officeart/2005/8/layout/default"/>
    <dgm:cxn modelId="{6DE4A009-BF63-47C3-AEB3-898F6ABF7C48}" type="presParOf" srcId="{82E7E4E8-B902-4F8F-8991-C1B296EE9C84}" destId="{11D8713D-7A81-4A20-96C0-5269C282DB0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46F04-B2B8-4192-8101-3CA0DB4D8243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404662-C277-4BD2-9675-B275D677D4FE}">
      <dgm:prSet phldrT="[Text]" custT="1"/>
      <dgm:spPr/>
      <dgm:t>
        <a:bodyPr/>
        <a:lstStyle/>
        <a:p>
          <a:r>
            <a: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Potential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 </a:t>
          </a: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80 – 84 Million Metric Tons cane production annually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anose="020F0502020204030204" pitchFamily="34" charset="0"/>
          </a:endParaRPr>
        </a:p>
      </dgm:t>
    </dgm:pt>
    <dgm:pt modelId="{6DFDF387-8124-4444-BE47-6E565233B50A}" type="parTrans" cxnId="{8B2E5BA3-7E59-40BD-955E-C7B88E9A63FF}">
      <dgm:prSet/>
      <dgm:spPr/>
      <dgm:t>
        <a:bodyPr/>
        <a:lstStyle/>
        <a:p>
          <a:endParaRPr lang="en-US" b="1"/>
        </a:p>
      </dgm:t>
    </dgm:pt>
    <dgm:pt modelId="{01376F2E-7B5A-4F17-BA25-622E70ADA856}" type="sibTrans" cxnId="{8B2E5BA3-7E59-40BD-955E-C7B88E9A63FF}">
      <dgm:prSet/>
      <dgm:spPr/>
      <dgm:t>
        <a:bodyPr/>
        <a:lstStyle/>
        <a:p>
          <a:endParaRPr lang="en-US" b="1"/>
        </a:p>
      </dgm:t>
    </dgm:pt>
    <dgm:pt modelId="{43B34242-8CC0-4994-B576-22C74AC256A9}">
      <dgm:prSet phldrT="[Text]" custT="1"/>
      <dgm:spPr/>
      <dgm:t>
        <a:bodyPr/>
        <a:lstStyle/>
        <a:p>
          <a:r>
            <a: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Facts </a:t>
          </a: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0.68% recovery &amp; 20% yield loss in fields due to improper Pest Management activities &amp; non-varietal procurement</a:t>
          </a:r>
        </a:p>
      </dgm:t>
    </dgm:pt>
    <dgm:pt modelId="{8270ABF9-65AB-457F-93B2-F603727B435E}" type="parTrans" cxnId="{45D0794B-0998-48F1-B28C-ABAEB3540CAC}">
      <dgm:prSet/>
      <dgm:spPr/>
      <dgm:t>
        <a:bodyPr/>
        <a:lstStyle/>
        <a:p>
          <a:endParaRPr lang="en-US" b="1"/>
        </a:p>
      </dgm:t>
    </dgm:pt>
    <dgm:pt modelId="{FA18C352-72B7-4D2B-9D2E-28B11A0E0010}" type="sibTrans" cxnId="{45D0794B-0998-48F1-B28C-ABAEB3540CAC}">
      <dgm:prSet/>
      <dgm:spPr/>
      <dgm:t>
        <a:bodyPr/>
        <a:lstStyle/>
        <a:p>
          <a:endParaRPr lang="en-US" b="1"/>
        </a:p>
      </dgm:t>
    </dgm:pt>
    <dgm:pt modelId="{1B908DA6-AE64-4226-9170-301CFCDE8F9F}">
      <dgm:prSet phldrT="[Text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Challenges</a:t>
          </a: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Sugar cane yield (50 T/ha) is at lowest level amongst world</a:t>
          </a: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A declared 8</a:t>
          </a:r>
          <a:r>
            <a:rPr lang="en-US" sz="2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th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 most vulnerable country of world badly effected with Climate change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anose="020F0502020204030204" pitchFamily="34" charset="0"/>
          </a:endParaRPr>
        </a:p>
      </dgm:t>
    </dgm:pt>
    <dgm:pt modelId="{EA802D7F-68DF-4CCD-80DA-0DA324A13489}" type="parTrans" cxnId="{82561EAC-8149-491D-BC4F-BA3A5146A0E1}">
      <dgm:prSet/>
      <dgm:spPr/>
      <dgm:t>
        <a:bodyPr/>
        <a:lstStyle/>
        <a:p>
          <a:endParaRPr lang="en-US" b="1"/>
        </a:p>
      </dgm:t>
    </dgm:pt>
    <dgm:pt modelId="{DC23627A-CF5F-4AE1-8FD3-FFF8384F0562}" type="sibTrans" cxnId="{82561EAC-8149-491D-BC4F-BA3A5146A0E1}">
      <dgm:prSet/>
      <dgm:spPr/>
      <dgm:t>
        <a:bodyPr/>
        <a:lstStyle/>
        <a:p>
          <a:endParaRPr lang="en-US" b="1"/>
        </a:p>
      </dgm:t>
    </dgm:pt>
    <dgm:pt modelId="{022A63F9-9999-43FF-949A-D7475DDB2D68}">
      <dgm:prSet phldrT="[Text]" custT="1"/>
      <dgm:spPr/>
      <dgm:t>
        <a:bodyPr/>
        <a:lstStyle/>
        <a:p>
          <a:r>
            <a: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Compulsions</a:t>
          </a: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Procurement of Non-varietal, lodged, burnt &amp; irrigated cane</a:t>
          </a:r>
        </a:p>
        <a:p>
          <a:r>
            <a:rPr lang="en-US" sz="2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Local issues, Enormous use of Nitrogenous fertilizer</a:t>
          </a:r>
        </a:p>
      </dgm:t>
    </dgm:pt>
    <dgm:pt modelId="{1DA3EC2E-B880-4158-94C6-C4BAA644F0E8}" type="parTrans" cxnId="{EE3B309C-1DA2-4B7A-98A3-BD2713539D9B}">
      <dgm:prSet/>
      <dgm:spPr/>
      <dgm:t>
        <a:bodyPr/>
        <a:lstStyle/>
        <a:p>
          <a:endParaRPr lang="en-US"/>
        </a:p>
      </dgm:t>
    </dgm:pt>
    <dgm:pt modelId="{BE2C13F5-7CE5-4EC1-ACD1-0D377479F5A4}" type="sibTrans" cxnId="{EE3B309C-1DA2-4B7A-98A3-BD2713539D9B}">
      <dgm:prSet/>
      <dgm:spPr/>
      <dgm:t>
        <a:bodyPr/>
        <a:lstStyle/>
        <a:p>
          <a:endParaRPr lang="en-US"/>
        </a:p>
      </dgm:t>
    </dgm:pt>
    <dgm:pt modelId="{82E7E4E8-B902-4F8F-8991-C1B296EE9C84}" type="pres">
      <dgm:prSet presAssocID="{11C46F04-B2B8-4192-8101-3CA0DB4D82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70FBAE-EBA0-4555-8D14-231801C5C11A}" type="pres">
      <dgm:prSet presAssocID="{72404662-C277-4BD2-9675-B275D677D4FE}" presName="node" presStyleLbl="node1" presStyleIdx="0" presStyleCnt="4" custLinFactNeighborX="-21514" custLinFactNeighborY="2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C0E1-CF09-4B41-BEF0-58CCE61199D8}" type="pres">
      <dgm:prSet presAssocID="{01376F2E-7B5A-4F17-BA25-622E70ADA856}" presName="sibTrans" presStyleCnt="0"/>
      <dgm:spPr/>
      <dgm:t>
        <a:bodyPr/>
        <a:lstStyle/>
        <a:p>
          <a:endParaRPr lang="en-US"/>
        </a:p>
      </dgm:t>
    </dgm:pt>
    <dgm:pt modelId="{5E23A70F-E548-48F9-9D32-41EAB6B98D16}" type="pres">
      <dgm:prSet presAssocID="{43B34242-8CC0-4994-B576-22C74AC256A9}" presName="node" presStyleLbl="node1" presStyleIdx="1" presStyleCnt="4" custLinFactNeighborX="18472" custLinFactNeighborY="2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F4BF1-9BAD-483F-B812-03EC388C3A22}" type="pres">
      <dgm:prSet presAssocID="{FA18C352-72B7-4D2B-9D2E-28B11A0E0010}" presName="sibTrans" presStyleCnt="0"/>
      <dgm:spPr/>
      <dgm:t>
        <a:bodyPr/>
        <a:lstStyle/>
        <a:p>
          <a:endParaRPr lang="en-US"/>
        </a:p>
      </dgm:t>
    </dgm:pt>
    <dgm:pt modelId="{11D8713D-7A81-4A20-96C0-5269C282DB0D}" type="pres">
      <dgm:prSet presAssocID="{1B908DA6-AE64-4226-9170-301CFCDE8F9F}" presName="node" presStyleLbl="node1" presStyleIdx="2" presStyleCnt="4" custLinFactNeighborX="-21514" custLinFactNeighborY="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35768-9BC0-48C8-BDD6-462DC04F50A3}" type="pres">
      <dgm:prSet presAssocID="{DC23627A-CF5F-4AE1-8FD3-FFF8384F0562}" presName="sibTrans" presStyleCnt="0"/>
      <dgm:spPr/>
    </dgm:pt>
    <dgm:pt modelId="{C2A77549-7A25-4D5F-8F22-FB0A3CD8CCC2}" type="pres">
      <dgm:prSet presAssocID="{022A63F9-9999-43FF-949A-D7475DDB2D68}" presName="node" presStyleLbl="node1" presStyleIdx="3" presStyleCnt="4" custLinFactNeighborX="17921" custLinFactNeighborY="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B309C-1DA2-4B7A-98A3-BD2713539D9B}" srcId="{11C46F04-B2B8-4192-8101-3CA0DB4D8243}" destId="{022A63F9-9999-43FF-949A-D7475DDB2D68}" srcOrd="3" destOrd="0" parTransId="{1DA3EC2E-B880-4158-94C6-C4BAA644F0E8}" sibTransId="{BE2C13F5-7CE5-4EC1-ACD1-0D377479F5A4}"/>
    <dgm:cxn modelId="{5827C1D3-7ADD-4FEB-9A3B-A56DA6413EC7}" type="presOf" srcId="{1B908DA6-AE64-4226-9170-301CFCDE8F9F}" destId="{11D8713D-7A81-4A20-96C0-5269C282DB0D}" srcOrd="0" destOrd="0" presId="urn:microsoft.com/office/officeart/2005/8/layout/default"/>
    <dgm:cxn modelId="{70A6E2AF-27C2-435C-9D17-9E76C5115590}" type="presOf" srcId="{022A63F9-9999-43FF-949A-D7475DDB2D68}" destId="{C2A77549-7A25-4D5F-8F22-FB0A3CD8CCC2}" srcOrd="0" destOrd="0" presId="urn:microsoft.com/office/officeart/2005/8/layout/default"/>
    <dgm:cxn modelId="{8B2E5BA3-7E59-40BD-955E-C7B88E9A63FF}" srcId="{11C46F04-B2B8-4192-8101-3CA0DB4D8243}" destId="{72404662-C277-4BD2-9675-B275D677D4FE}" srcOrd="0" destOrd="0" parTransId="{6DFDF387-8124-4444-BE47-6E565233B50A}" sibTransId="{01376F2E-7B5A-4F17-BA25-622E70ADA856}"/>
    <dgm:cxn modelId="{82561EAC-8149-491D-BC4F-BA3A5146A0E1}" srcId="{11C46F04-B2B8-4192-8101-3CA0DB4D8243}" destId="{1B908DA6-AE64-4226-9170-301CFCDE8F9F}" srcOrd="2" destOrd="0" parTransId="{EA802D7F-68DF-4CCD-80DA-0DA324A13489}" sibTransId="{DC23627A-CF5F-4AE1-8FD3-FFF8384F0562}"/>
    <dgm:cxn modelId="{45D0794B-0998-48F1-B28C-ABAEB3540CAC}" srcId="{11C46F04-B2B8-4192-8101-3CA0DB4D8243}" destId="{43B34242-8CC0-4994-B576-22C74AC256A9}" srcOrd="1" destOrd="0" parTransId="{8270ABF9-65AB-457F-93B2-F603727B435E}" sibTransId="{FA18C352-72B7-4D2B-9D2E-28B11A0E0010}"/>
    <dgm:cxn modelId="{D373C0B8-7180-4156-B822-AB9BC970B5D4}" type="presOf" srcId="{11C46F04-B2B8-4192-8101-3CA0DB4D8243}" destId="{82E7E4E8-B902-4F8F-8991-C1B296EE9C84}" srcOrd="0" destOrd="0" presId="urn:microsoft.com/office/officeart/2005/8/layout/default"/>
    <dgm:cxn modelId="{3521C9A1-8390-4127-AE1D-4776E5579C04}" type="presOf" srcId="{72404662-C277-4BD2-9675-B275D677D4FE}" destId="{6870FBAE-EBA0-4555-8D14-231801C5C11A}" srcOrd="0" destOrd="0" presId="urn:microsoft.com/office/officeart/2005/8/layout/default"/>
    <dgm:cxn modelId="{15F0AB1D-3B1E-4C61-A86D-400A0DB04805}" type="presOf" srcId="{43B34242-8CC0-4994-B576-22C74AC256A9}" destId="{5E23A70F-E548-48F9-9D32-41EAB6B98D16}" srcOrd="0" destOrd="0" presId="urn:microsoft.com/office/officeart/2005/8/layout/default"/>
    <dgm:cxn modelId="{87D1B419-EAD3-42FC-90E9-18AD2D0E1A5E}" type="presParOf" srcId="{82E7E4E8-B902-4F8F-8991-C1B296EE9C84}" destId="{6870FBAE-EBA0-4555-8D14-231801C5C11A}" srcOrd="0" destOrd="0" presId="urn:microsoft.com/office/officeart/2005/8/layout/default"/>
    <dgm:cxn modelId="{3199E2E8-38C7-4072-94FE-03F6DB13B61D}" type="presParOf" srcId="{82E7E4E8-B902-4F8F-8991-C1B296EE9C84}" destId="{161FC0E1-CF09-4B41-BEF0-58CCE61199D8}" srcOrd="1" destOrd="0" presId="urn:microsoft.com/office/officeart/2005/8/layout/default"/>
    <dgm:cxn modelId="{DD005A87-4811-4E0E-B161-0093403D8103}" type="presParOf" srcId="{82E7E4E8-B902-4F8F-8991-C1B296EE9C84}" destId="{5E23A70F-E548-48F9-9D32-41EAB6B98D16}" srcOrd="2" destOrd="0" presId="urn:microsoft.com/office/officeart/2005/8/layout/default"/>
    <dgm:cxn modelId="{AE399DE0-32E1-44D8-AD28-E79358B6ECB3}" type="presParOf" srcId="{82E7E4E8-B902-4F8F-8991-C1B296EE9C84}" destId="{E20F4BF1-9BAD-483F-B812-03EC388C3A22}" srcOrd="3" destOrd="0" presId="urn:microsoft.com/office/officeart/2005/8/layout/default"/>
    <dgm:cxn modelId="{B67E827F-C25D-44E3-A0E5-4BAB85CB8288}" type="presParOf" srcId="{82E7E4E8-B902-4F8F-8991-C1B296EE9C84}" destId="{11D8713D-7A81-4A20-96C0-5269C282DB0D}" srcOrd="4" destOrd="0" presId="urn:microsoft.com/office/officeart/2005/8/layout/default"/>
    <dgm:cxn modelId="{B9561C8E-DE55-4529-8DC2-E949CC1BEC27}" type="presParOf" srcId="{82E7E4E8-B902-4F8F-8991-C1B296EE9C84}" destId="{73035768-9BC0-48C8-BDD6-462DC04F50A3}" srcOrd="5" destOrd="0" presId="urn:microsoft.com/office/officeart/2005/8/layout/default"/>
    <dgm:cxn modelId="{3FEB171E-6F39-49CE-AC41-ACD373177712}" type="presParOf" srcId="{82E7E4E8-B902-4F8F-8991-C1B296EE9C84}" destId="{C2A77549-7A25-4D5F-8F22-FB0A3CD8CCC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FBAE-EBA0-4555-8D14-231801C5C11A}">
      <dsp:nvSpPr>
        <dsp:cNvPr id="0" name=""/>
        <dsp:cNvSpPr/>
      </dsp:nvSpPr>
      <dsp:spPr>
        <a:xfrm>
          <a:off x="1" y="139956"/>
          <a:ext cx="4874228" cy="29245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Sustainability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Industry going in crunch phase needs sustainable &amp; diversified measures to  redefine its existence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anose="020F0502020204030204" pitchFamily="34" charset="0"/>
          </a:endParaRPr>
        </a:p>
      </dsp:txBody>
      <dsp:txXfrm>
        <a:off x="1" y="139956"/>
        <a:ext cx="4874228" cy="2924536"/>
      </dsp:txXfrm>
    </dsp:sp>
    <dsp:sp modelId="{5E23A70F-E548-48F9-9D32-41EAB6B98D16}">
      <dsp:nvSpPr>
        <dsp:cNvPr id="0" name=""/>
        <dsp:cNvSpPr/>
      </dsp:nvSpPr>
      <dsp:spPr>
        <a:xfrm>
          <a:off x="7035657" y="143963"/>
          <a:ext cx="4874228" cy="29245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Inflation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Cane inputs increased by 44.23%, while, Maintenance,  Energy cost, over heads elevates  to 30%. Therefore, Breakeven greatly agonize</a:t>
          </a:r>
        </a:p>
      </dsp:txBody>
      <dsp:txXfrm>
        <a:off x="7035657" y="143963"/>
        <a:ext cx="4874228" cy="2924536"/>
      </dsp:txXfrm>
    </dsp:sp>
    <dsp:sp modelId="{11D8713D-7A81-4A20-96C0-5269C282DB0D}">
      <dsp:nvSpPr>
        <dsp:cNvPr id="0" name=""/>
        <dsp:cNvSpPr/>
      </dsp:nvSpPr>
      <dsp:spPr>
        <a:xfrm>
          <a:off x="957202" y="3216237"/>
          <a:ext cx="10007570" cy="29245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Production cost projected to Rs. 146/kg at notified price of Rs. 425/ 40 kg of cane procurement (MSP) 2023-24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Currently, Sugar export has been stopped which remained 215,751 Tons during last fiscal year - 2022 &amp; 5542 Tons during July -23   </a:t>
          </a:r>
        </a:p>
      </dsp:txBody>
      <dsp:txXfrm>
        <a:off x="957202" y="3216237"/>
        <a:ext cx="10007570" cy="2924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FBAE-EBA0-4555-8D14-231801C5C11A}">
      <dsp:nvSpPr>
        <dsp:cNvPr id="0" name=""/>
        <dsp:cNvSpPr/>
      </dsp:nvSpPr>
      <dsp:spPr>
        <a:xfrm>
          <a:off x="0" y="76912"/>
          <a:ext cx="4774514" cy="28647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Potential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80 – 84 Million Metric Tons cane production annually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anose="020F0502020204030204" pitchFamily="34" charset="0"/>
          </a:endParaRPr>
        </a:p>
      </dsp:txBody>
      <dsp:txXfrm>
        <a:off x="0" y="76912"/>
        <a:ext cx="4774514" cy="2864708"/>
      </dsp:txXfrm>
    </dsp:sp>
    <dsp:sp modelId="{5E23A70F-E548-48F9-9D32-41EAB6B98D16}">
      <dsp:nvSpPr>
        <dsp:cNvPr id="0" name=""/>
        <dsp:cNvSpPr/>
      </dsp:nvSpPr>
      <dsp:spPr>
        <a:xfrm>
          <a:off x="7126943" y="68375"/>
          <a:ext cx="4774514" cy="28647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Facts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0.68% recovery &amp; 20% yield loss in fields due to improper Pest Management activities &amp; non-varietal procurement</a:t>
          </a:r>
        </a:p>
      </dsp:txBody>
      <dsp:txXfrm>
        <a:off x="7126943" y="68375"/>
        <a:ext cx="4774514" cy="2864708"/>
      </dsp:txXfrm>
    </dsp:sp>
    <dsp:sp modelId="{11D8713D-7A81-4A20-96C0-5269C282DB0D}">
      <dsp:nvSpPr>
        <dsp:cNvPr id="0" name=""/>
        <dsp:cNvSpPr/>
      </dsp:nvSpPr>
      <dsp:spPr>
        <a:xfrm>
          <a:off x="0" y="3343811"/>
          <a:ext cx="4774514" cy="28647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Challenges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Sugar cane yield (50 T/ha) is at lowest level amongst world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A declared 8</a:t>
          </a:r>
          <a:r>
            <a:rPr lang="en-US" sz="2400" b="1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th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 most vulnerable country of world badly effected with Climate change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Calibri" panose="020F0502020204030204" pitchFamily="34" charset="0"/>
          </a:endParaRPr>
        </a:p>
      </dsp:txBody>
      <dsp:txXfrm>
        <a:off x="0" y="3343811"/>
        <a:ext cx="4774514" cy="2864708"/>
      </dsp:txXfrm>
    </dsp:sp>
    <dsp:sp modelId="{C2A77549-7A25-4D5F-8F22-FB0A3CD8CCC2}">
      <dsp:nvSpPr>
        <dsp:cNvPr id="0" name=""/>
        <dsp:cNvSpPr/>
      </dsp:nvSpPr>
      <dsp:spPr>
        <a:xfrm>
          <a:off x="7100635" y="3343811"/>
          <a:ext cx="4774514" cy="28647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Compulsions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Procurement of Non-varietal, lodged, burnt &amp; irrigated cane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Local issues, Enormous use of Nitrogenous fertilizer</a:t>
          </a:r>
        </a:p>
      </dsp:txBody>
      <dsp:txXfrm>
        <a:off x="7100635" y="3343811"/>
        <a:ext cx="4774514" cy="286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E166-9C1D-4217-A1DB-4620617D942F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CB548-EAC9-4AC2-8DC5-01867D530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B548-EAC9-4AC2-8DC5-01867D530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5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6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B548-EAC9-4AC2-8DC5-01867D530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0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77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B548-EAC9-4AC2-8DC5-01867D530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65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Bagasse</a:t>
            </a:r>
            <a:r>
              <a:rPr lang="en-US" baseline="0" dirty="0" smtClean="0"/>
              <a:t> availability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8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9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</a:rPr>
              <a:t>Direct export of molasses @ 5-6% of production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</a:rPr>
              <a:t>9.16% increase in direct sales price in year 2022-23 Vs 2021-22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</a:rPr>
              <a:t>Ref</a:t>
            </a:r>
            <a:r>
              <a:rPr lang="en-US" b="1" baseline="0" dirty="0" smtClean="0">
                <a:effectLst/>
              </a:rPr>
              <a:t> (PSMA – Annual 2022)</a:t>
            </a:r>
            <a:endParaRPr lang="en-US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40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Ref</a:t>
            </a:r>
            <a:r>
              <a:rPr lang="en-US" b="1" baseline="0" dirty="0" smtClean="0"/>
              <a:t> (PSMA – Annual 2022)</a:t>
            </a:r>
          </a:p>
          <a:p>
            <a:r>
              <a:rPr lang="en-US" b="1" baseline="0" dirty="0" smtClean="0"/>
              <a:t>Unit ton of molasses produce 10.8 Liters of Ethanol @ 1.08%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4AC2-3728-4A8B-B58F-6888FAEC3D20}" type="slidenum">
              <a:rPr lang="id-ID" smtClean="0">
                <a:solidFill>
                  <a:prstClr val="black"/>
                </a:solidFill>
              </a:rPr>
              <a:pPr/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3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B548-EAC9-4AC2-8DC5-01867D530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3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42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B548-EAC9-4AC2-8DC5-01867D530B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7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66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GAIN (Global agriculture information network)</a:t>
            </a:r>
          </a:p>
          <a:p>
            <a:r>
              <a:rPr lang="en-US" dirty="0" smtClean="0"/>
              <a:t>USDA (US department of Agriculture) Foreign agriculture services </a:t>
            </a:r>
          </a:p>
          <a:p>
            <a:r>
              <a:rPr lang="en-US" dirty="0" smtClean="0"/>
              <a:t>27.11 kg/capita consumption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31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B548-EAC9-4AC2-8DC5-01867D530B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6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Average input inflation 44.23%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44.23% increase</a:t>
            </a:r>
            <a:r>
              <a:rPr lang="en-US" baseline="0" dirty="0" smtClean="0"/>
              <a:t> in input cost from last year 2021-22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B548-EAC9-4AC2-8DC5-01867D530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7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19-21% cost contribution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would compensate through by products Vs Cane procurement expanse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B548-EAC9-4AC2-8DC5-01867D530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B548-EAC9-4AC2-8DC5-01867D530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times 10 plus recovery from 15 years,</a:t>
            </a:r>
            <a:r>
              <a:rPr lang="en-US" baseline="0" dirty="0" smtClean="0"/>
              <a:t> 33.33% matter of concern</a:t>
            </a:r>
          </a:p>
          <a:p>
            <a:r>
              <a:rPr lang="en-US" baseline="0" dirty="0" smtClean="0"/>
              <a:t>Source: PSMA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7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6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26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989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1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72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AC52B050-AEAA-45AD-B621-6F8F2211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99888F0-25C8-4C0D-9A70-0A72C3FA3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2514600"/>
            <a:ext cx="92964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99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01EED-287D-B044-B13E-93334ABA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17" y="262501"/>
            <a:ext cx="4413016" cy="1227598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>
              <a:defRPr lang="en-US" sz="4800">
                <a:latin typeface="+mj-lt"/>
                <a:ea typeface="+mn-ea"/>
                <a:cs typeface="+mn-cs"/>
              </a:defRPr>
            </a:lvl1pPr>
          </a:lstStyle>
          <a:p>
            <a:pPr marL="0" lvl="0" algn="l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54AD5E24-6241-E249-825D-7358AC3A2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200" y="6443664"/>
            <a:ext cx="5418667" cy="26193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AD48FD26-8883-6644-B0FA-A6B92A90D7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0485" y="1660005"/>
            <a:ext cx="4413249" cy="3810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C15D7372-204D-244C-AE20-13C0C616913D}"/>
              </a:ext>
            </a:extLst>
          </p:cNvPr>
          <p:cNvGrpSpPr/>
          <p:nvPr userDrawn="1"/>
        </p:nvGrpSpPr>
        <p:grpSpPr>
          <a:xfrm>
            <a:off x="5486400" y="1899057"/>
            <a:ext cx="4005302" cy="3878149"/>
            <a:chOff x="2133600" y="914400"/>
            <a:chExt cx="4800600" cy="4648200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08F3A33D-4427-F740-882A-2287D2C2E03A}"/>
                </a:ext>
              </a:extLst>
            </p:cNvPr>
            <p:cNvSpPr/>
            <p:nvPr/>
          </p:nvSpPr>
          <p:spPr bwMode="auto">
            <a:xfrm>
              <a:off x="3733800" y="1600200"/>
              <a:ext cx="2133600" cy="2133600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5E152306-EB00-E241-B70A-4AA581A8850A}"/>
                </a:ext>
              </a:extLst>
            </p:cNvPr>
            <p:cNvSpPr/>
            <p:nvPr/>
          </p:nvSpPr>
          <p:spPr bwMode="auto">
            <a:xfrm>
              <a:off x="4800600" y="3276600"/>
              <a:ext cx="2133600" cy="21336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D8D2E04-E788-5143-9B3F-2AA643E73F3D}"/>
                </a:ext>
              </a:extLst>
            </p:cNvPr>
            <p:cNvSpPr/>
            <p:nvPr/>
          </p:nvSpPr>
          <p:spPr bwMode="auto">
            <a:xfrm>
              <a:off x="2514600" y="1676400"/>
              <a:ext cx="1371600" cy="1371600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DB0F0F10-D7D8-1640-9A0C-9565AAB0FEFE}"/>
                </a:ext>
              </a:extLst>
            </p:cNvPr>
            <p:cNvSpPr/>
            <p:nvPr/>
          </p:nvSpPr>
          <p:spPr bwMode="auto">
            <a:xfrm>
              <a:off x="2133600" y="2971800"/>
              <a:ext cx="1066800" cy="106680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CE101BB6-2D44-AE47-B636-34B1D3A0968C}"/>
                </a:ext>
              </a:extLst>
            </p:cNvPr>
            <p:cNvSpPr/>
            <p:nvPr/>
          </p:nvSpPr>
          <p:spPr bwMode="auto">
            <a:xfrm>
              <a:off x="5562600" y="1905000"/>
              <a:ext cx="1066800" cy="1066800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F37AEB84-A496-5C4C-B198-2DC87E4C7369}"/>
                </a:ext>
              </a:extLst>
            </p:cNvPr>
            <p:cNvSpPr/>
            <p:nvPr/>
          </p:nvSpPr>
          <p:spPr bwMode="auto">
            <a:xfrm>
              <a:off x="3733800" y="914400"/>
              <a:ext cx="1066800" cy="1066800"/>
            </a:xfrm>
            <a:prstGeom prst="ellipse">
              <a:avLst/>
            </a:prstGeom>
            <a:solidFill>
              <a:schemeClr val="accent6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67DF15DD-D0E7-5B4B-A4A4-9AFEE1F0D51D}"/>
                </a:ext>
              </a:extLst>
            </p:cNvPr>
            <p:cNvSpPr/>
            <p:nvPr/>
          </p:nvSpPr>
          <p:spPr bwMode="auto">
            <a:xfrm>
              <a:off x="2209800" y="3429000"/>
              <a:ext cx="2133600" cy="2133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9" name="Elbow Connector 48">
            <a:extLst>
              <a:ext uri="{FF2B5EF4-FFF2-40B4-BE49-F238E27FC236}">
                <a16:creationId xmlns="" xmlns:a16="http://schemas.microsoft.com/office/drawing/2014/main" id="{D86FCA9C-66CC-E04D-B6F2-A3086978BEC9}"/>
              </a:ext>
            </a:extLst>
          </p:cNvPr>
          <p:cNvCxnSpPr/>
          <p:nvPr userDrawn="1"/>
        </p:nvCxnSpPr>
        <p:spPr bwMode="auto">
          <a:xfrm rot="5400000" flipH="1" flipV="1">
            <a:off x="6432407" y="3270702"/>
            <a:ext cx="34669" cy="1418071"/>
          </a:xfrm>
          <a:prstGeom prst="bentConnector4">
            <a:avLst>
              <a:gd name="adj1" fmla="val -659379"/>
              <a:gd name="adj2" fmla="val 74658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Elbow Connector 49">
            <a:extLst>
              <a:ext uri="{FF2B5EF4-FFF2-40B4-BE49-F238E27FC236}">
                <a16:creationId xmlns="" xmlns:a16="http://schemas.microsoft.com/office/drawing/2014/main" id="{35AA603F-C4F2-4C46-A0E1-A150163FDCFF}"/>
              </a:ext>
            </a:extLst>
          </p:cNvPr>
          <p:cNvCxnSpPr/>
          <p:nvPr userDrawn="1"/>
        </p:nvCxnSpPr>
        <p:spPr bwMode="auto">
          <a:xfrm rot="16200000" flipH="1">
            <a:off x="6076285" y="3200585"/>
            <a:ext cx="1605231" cy="5280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Elbow Connector 50">
            <a:extLst>
              <a:ext uri="{FF2B5EF4-FFF2-40B4-BE49-F238E27FC236}">
                <a16:creationId xmlns="" xmlns:a16="http://schemas.microsoft.com/office/drawing/2014/main" id="{CC21B4BC-9DB1-FB4C-9C05-89636F8E01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966653" y="4823563"/>
            <a:ext cx="1398677" cy="3814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Elbow Connector 51">
            <a:extLst>
              <a:ext uri="{FF2B5EF4-FFF2-40B4-BE49-F238E27FC236}">
                <a16:creationId xmlns="" xmlns:a16="http://schemas.microsoft.com/office/drawing/2014/main" id="{1B3094BA-AA5F-CA4F-AEC9-1BBAAE31A0AB}"/>
              </a:ext>
            </a:extLst>
          </p:cNvPr>
          <p:cNvCxnSpPr/>
          <p:nvPr userDrawn="1"/>
        </p:nvCxnSpPr>
        <p:spPr bwMode="auto">
          <a:xfrm rot="5400000">
            <a:off x="7494905" y="3145195"/>
            <a:ext cx="1271526" cy="826491"/>
          </a:xfrm>
          <a:prstGeom prst="bentConnector3">
            <a:avLst>
              <a:gd name="adj1" fmla="val 20627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Elbow Connector 52">
            <a:extLst>
              <a:ext uri="{FF2B5EF4-FFF2-40B4-BE49-F238E27FC236}">
                <a16:creationId xmlns="" xmlns:a16="http://schemas.microsoft.com/office/drawing/2014/main" id="{9C580634-6DD3-EE42-8DAC-5CE0F95E8234}"/>
              </a:ext>
            </a:extLst>
          </p:cNvPr>
          <p:cNvCxnSpPr/>
          <p:nvPr userDrawn="1"/>
        </p:nvCxnSpPr>
        <p:spPr bwMode="auto">
          <a:xfrm rot="10800000" flipV="1">
            <a:off x="7768375" y="3488462"/>
            <a:ext cx="896836" cy="3215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Elbow Connector 53">
            <a:extLst>
              <a:ext uri="{FF2B5EF4-FFF2-40B4-BE49-F238E27FC236}">
                <a16:creationId xmlns="" xmlns:a16="http://schemas.microsoft.com/office/drawing/2014/main" id="{E8DB08B6-890C-F84C-8BE1-1E2B14E38BD2}"/>
              </a:ext>
            </a:extLst>
          </p:cNvPr>
          <p:cNvCxnSpPr/>
          <p:nvPr userDrawn="1"/>
        </p:nvCxnSpPr>
        <p:spPr bwMode="auto">
          <a:xfrm rot="10800000">
            <a:off x="7701598" y="4505681"/>
            <a:ext cx="1335101" cy="508610"/>
          </a:xfrm>
          <a:prstGeom prst="bentConnector3">
            <a:avLst>
              <a:gd name="adj1" fmla="val 25724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>
            <a:extLst>
              <a:ext uri="{FF2B5EF4-FFF2-40B4-BE49-F238E27FC236}">
                <a16:creationId xmlns="" xmlns:a16="http://schemas.microsoft.com/office/drawing/2014/main" id="{5E93BED7-1092-3F44-B6D8-149F86101CC4}"/>
              </a:ext>
            </a:extLst>
          </p:cNvPr>
          <p:cNvCxnSpPr/>
          <p:nvPr userDrawn="1"/>
        </p:nvCxnSpPr>
        <p:spPr bwMode="auto">
          <a:xfrm rot="5400000">
            <a:off x="6367419" y="2781536"/>
            <a:ext cx="2441754" cy="2348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D84D262-02D3-1044-8D93-A83A3F0ECFB4}"/>
              </a:ext>
            </a:extLst>
          </p:cNvPr>
          <p:cNvGrpSpPr/>
          <p:nvPr userDrawn="1"/>
        </p:nvGrpSpPr>
        <p:grpSpPr>
          <a:xfrm>
            <a:off x="6673156" y="4112406"/>
            <a:ext cx="1716558" cy="2745594"/>
            <a:chOff x="2435225" y="22552"/>
            <a:chExt cx="4273550" cy="6835448"/>
          </a:xfrm>
          <a:solidFill>
            <a:schemeClr val="tx1"/>
          </a:solidFill>
        </p:grpSpPr>
        <p:sp>
          <p:nvSpPr>
            <p:cNvPr id="57" name="Freeform 5">
              <a:extLst>
                <a:ext uri="{FF2B5EF4-FFF2-40B4-BE49-F238E27FC236}">
                  <a16:creationId xmlns="" xmlns:a16="http://schemas.microsoft.com/office/drawing/2014/main" id="{CFB55F6E-96AE-224F-81AC-D94D4F08A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6" y="22552"/>
              <a:ext cx="2317751" cy="634999"/>
            </a:xfrm>
            <a:custGeom>
              <a:avLst/>
              <a:gdLst>
                <a:gd name="T0" fmla="*/ 1460 w 1460"/>
                <a:gd name="T1" fmla="*/ 57 h 400"/>
                <a:gd name="T2" fmla="*/ 1460 w 1460"/>
                <a:gd name="T3" fmla="*/ 57 h 400"/>
                <a:gd name="T4" fmla="*/ 1458 w 1460"/>
                <a:gd name="T5" fmla="*/ 45 h 400"/>
                <a:gd name="T6" fmla="*/ 1454 w 1460"/>
                <a:gd name="T7" fmla="*/ 35 h 400"/>
                <a:gd name="T8" fmla="*/ 1449 w 1460"/>
                <a:gd name="T9" fmla="*/ 24 h 400"/>
                <a:gd name="T10" fmla="*/ 1443 w 1460"/>
                <a:gd name="T11" fmla="*/ 17 h 400"/>
                <a:gd name="T12" fmla="*/ 1434 w 1460"/>
                <a:gd name="T13" fmla="*/ 9 h 400"/>
                <a:gd name="T14" fmla="*/ 1424 w 1460"/>
                <a:gd name="T15" fmla="*/ 4 h 400"/>
                <a:gd name="T16" fmla="*/ 1413 w 1460"/>
                <a:gd name="T17" fmla="*/ 0 h 400"/>
                <a:gd name="T18" fmla="*/ 1402 w 1460"/>
                <a:gd name="T19" fmla="*/ 0 h 400"/>
                <a:gd name="T20" fmla="*/ 58 w 1460"/>
                <a:gd name="T21" fmla="*/ 0 h 400"/>
                <a:gd name="T22" fmla="*/ 58 w 1460"/>
                <a:gd name="T23" fmla="*/ 0 h 400"/>
                <a:gd name="T24" fmla="*/ 47 w 1460"/>
                <a:gd name="T25" fmla="*/ 0 h 400"/>
                <a:gd name="T26" fmla="*/ 35 w 1460"/>
                <a:gd name="T27" fmla="*/ 4 h 400"/>
                <a:gd name="T28" fmla="*/ 26 w 1460"/>
                <a:gd name="T29" fmla="*/ 9 h 400"/>
                <a:gd name="T30" fmla="*/ 17 w 1460"/>
                <a:gd name="T31" fmla="*/ 17 h 400"/>
                <a:gd name="T32" fmla="*/ 11 w 1460"/>
                <a:gd name="T33" fmla="*/ 24 h 400"/>
                <a:gd name="T34" fmla="*/ 4 w 1460"/>
                <a:gd name="T35" fmla="*/ 35 h 400"/>
                <a:gd name="T36" fmla="*/ 2 w 1460"/>
                <a:gd name="T37" fmla="*/ 45 h 400"/>
                <a:gd name="T38" fmla="*/ 0 w 1460"/>
                <a:gd name="T39" fmla="*/ 57 h 400"/>
                <a:gd name="T40" fmla="*/ 0 w 1460"/>
                <a:gd name="T41" fmla="*/ 400 h 400"/>
                <a:gd name="T42" fmla="*/ 1460 w 1460"/>
                <a:gd name="T43" fmla="*/ 400 h 400"/>
                <a:gd name="T44" fmla="*/ 1460 w 1460"/>
                <a:gd name="T45" fmla="*/ 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0" h="400">
                  <a:moveTo>
                    <a:pt x="1460" y="57"/>
                  </a:moveTo>
                  <a:lnTo>
                    <a:pt x="1460" y="57"/>
                  </a:lnTo>
                  <a:lnTo>
                    <a:pt x="1458" y="45"/>
                  </a:lnTo>
                  <a:lnTo>
                    <a:pt x="1454" y="35"/>
                  </a:lnTo>
                  <a:lnTo>
                    <a:pt x="1449" y="24"/>
                  </a:lnTo>
                  <a:lnTo>
                    <a:pt x="1443" y="17"/>
                  </a:lnTo>
                  <a:lnTo>
                    <a:pt x="1434" y="9"/>
                  </a:lnTo>
                  <a:lnTo>
                    <a:pt x="1424" y="4"/>
                  </a:lnTo>
                  <a:lnTo>
                    <a:pt x="1413" y="0"/>
                  </a:lnTo>
                  <a:lnTo>
                    <a:pt x="140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4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1" y="24"/>
                  </a:lnTo>
                  <a:lnTo>
                    <a:pt x="4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0" y="400"/>
                  </a:lnTo>
                  <a:lnTo>
                    <a:pt x="1460" y="400"/>
                  </a:lnTo>
                  <a:lnTo>
                    <a:pt x="146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="" xmlns:a16="http://schemas.microsoft.com/office/drawing/2014/main" id="{B690F8CB-3C73-AC4D-8E2B-AF4B8424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5880100"/>
              <a:ext cx="4273550" cy="977900"/>
            </a:xfrm>
            <a:custGeom>
              <a:avLst/>
              <a:gdLst>
                <a:gd name="T0" fmla="*/ 2076 w 2692"/>
                <a:gd name="T1" fmla="*/ 4 h 616"/>
                <a:gd name="T2" fmla="*/ 616 w 2692"/>
                <a:gd name="T3" fmla="*/ 0 h 616"/>
                <a:gd name="T4" fmla="*/ 615 w 2692"/>
                <a:gd name="T5" fmla="*/ 32 h 616"/>
                <a:gd name="T6" fmla="*/ 609 w 2692"/>
                <a:gd name="T7" fmla="*/ 94 h 616"/>
                <a:gd name="T8" fmla="*/ 597 w 2692"/>
                <a:gd name="T9" fmla="*/ 154 h 616"/>
                <a:gd name="T10" fmla="*/ 579 w 2692"/>
                <a:gd name="T11" fmla="*/ 212 h 616"/>
                <a:gd name="T12" fmla="*/ 556 w 2692"/>
                <a:gd name="T13" fmla="*/ 267 h 616"/>
                <a:gd name="T14" fmla="*/ 526 w 2692"/>
                <a:gd name="T15" fmla="*/ 320 h 616"/>
                <a:gd name="T16" fmla="*/ 494 w 2692"/>
                <a:gd name="T17" fmla="*/ 369 h 616"/>
                <a:gd name="T18" fmla="*/ 456 w 2692"/>
                <a:gd name="T19" fmla="*/ 414 h 616"/>
                <a:gd name="T20" fmla="*/ 414 w 2692"/>
                <a:gd name="T21" fmla="*/ 456 h 616"/>
                <a:gd name="T22" fmla="*/ 368 w 2692"/>
                <a:gd name="T23" fmla="*/ 494 h 616"/>
                <a:gd name="T24" fmla="*/ 319 w 2692"/>
                <a:gd name="T25" fmla="*/ 527 h 616"/>
                <a:gd name="T26" fmla="*/ 266 w 2692"/>
                <a:gd name="T27" fmla="*/ 556 h 616"/>
                <a:gd name="T28" fmla="*/ 211 w 2692"/>
                <a:gd name="T29" fmla="*/ 579 h 616"/>
                <a:gd name="T30" fmla="*/ 153 w 2692"/>
                <a:gd name="T31" fmla="*/ 597 h 616"/>
                <a:gd name="T32" fmla="*/ 94 w 2692"/>
                <a:gd name="T33" fmla="*/ 610 h 616"/>
                <a:gd name="T34" fmla="*/ 31 w 2692"/>
                <a:gd name="T35" fmla="*/ 616 h 616"/>
                <a:gd name="T36" fmla="*/ 2692 w 2692"/>
                <a:gd name="T37" fmla="*/ 616 h 616"/>
                <a:gd name="T38" fmla="*/ 2660 w 2692"/>
                <a:gd name="T39" fmla="*/ 616 h 616"/>
                <a:gd name="T40" fmla="*/ 2598 w 2692"/>
                <a:gd name="T41" fmla="*/ 610 h 616"/>
                <a:gd name="T42" fmla="*/ 2538 w 2692"/>
                <a:gd name="T43" fmla="*/ 597 h 616"/>
                <a:gd name="T44" fmla="*/ 2480 w 2692"/>
                <a:gd name="T45" fmla="*/ 579 h 616"/>
                <a:gd name="T46" fmla="*/ 2424 w 2692"/>
                <a:gd name="T47" fmla="*/ 556 h 616"/>
                <a:gd name="T48" fmla="*/ 2372 w 2692"/>
                <a:gd name="T49" fmla="*/ 527 h 616"/>
                <a:gd name="T50" fmla="*/ 2323 w 2692"/>
                <a:gd name="T51" fmla="*/ 494 h 616"/>
                <a:gd name="T52" fmla="*/ 2278 w 2692"/>
                <a:gd name="T53" fmla="*/ 456 h 616"/>
                <a:gd name="T54" fmla="*/ 2235 w 2692"/>
                <a:gd name="T55" fmla="*/ 414 h 616"/>
                <a:gd name="T56" fmla="*/ 2198 w 2692"/>
                <a:gd name="T57" fmla="*/ 369 h 616"/>
                <a:gd name="T58" fmla="*/ 2164 w 2692"/>
                <a:gd name="T59" fmla="*/ 320 h 616"/>
                <a:gd name="T60" fmla="*/ 2136 w 2692"/>
                <a:gd name="T61" fmla="*/ 267 h 616"/>
                <a:gd name="T62" fmla="*/ 2113 w 2692"/>
                <a:gd name="T63" fmla="*/ 212 h 616"/>
                <a:gd name="T64" fmla="*/ 2095 w 2692"/>
                <a:gd name="T65" fmla="*/ 154 h 616"/>
                <a:gd name="T66" fmla="*/ 2082 w 2692"/>
                <a:gd name="T67" fmla="*/ 94 h 616"/>
                <a:gd name="T68" fmla="*/ 2076 w 2692"/>
                <a:gd name="T69" fmla="*/ 32 h 616"/>
                <a:gd name="T70" fmla="*/ 2076 w 2692"/>
                <a:gd name="T7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2" h="616">
                  <a:moveTo>
                    <a:pt x="2076" y="0"/>
                  </a:moveTo>
                  <a:lnTo>
                    <a:pt x="2076" y="4"/>
                  </a:lnTo>
                  <a:lnTo>
                    <a:pt x="616" y="4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5" y="32"/>
                  </a:lnTo>
                  <a:lnTo>
                    <a:pt x="613" y="63"/>
                  </a:lnTo>
                  <a:lnTo>
                    <a:pt x="609" y="94"/>
                  </a:lnTo>
                  <a:lnTo>
                    <a:pt x="604" y="125"/>
                  </a:lnTo>
                  <a:lnTo>
                    <a:pt x="597" y="154"/>
                  </a:lnTo>
                  <a:lnTo>
                    <a:pt x="588" y="184"/>
                  </a:lnTo>
                  <a:lnTo>
                    <a:pt x="579" y="212"/>
                  </a:lnTo>
                  <a:lnTo>
                    <a:pt x="567" y="240"/>
                  </a:lnTo>
                  <a:lnTo>
                    <a:pt x="556" y="267"/>
                  </a:lnTo>
                  <a:lnTo>
                    <a:pt x="542" y="294"/>
                  </a:lnTo>
                  <a:lnTo>
                    <a:pt x="526" y="320"/>
                  </a:lnTo>
                  <a:lnTo>
                    <a:pt x="511" y="345"/>
                  </a:lnTo>
                  <a:lnTo>
                    <a:pt x="494" y="369"/>
                  </a:lnTo>
                  <a:lnTo>
                    <a:pt x="475" y="392"/>
                  </a:lnTo>
                  <a:lnTo>
                    <a:pt x="456" y="414"/>
                  </a:lnTo>
                  <a:lnTo>
                    <a:pt x="435" y="436"/>
                  </a:lnTo>
                  <a:lnTo>
                    <a:pt x="414" y="456"/>
                  </a:lnTo>
                  <a:lnTo>
                    <a:pt x="391" y="476"/>
                  </a:lnTo>
                  <a:lnTo>
                    <a:pt x="368" y="494"/>
                  </a:lnTo>
                  <a:lnTo>
                    <a:pt x="345" y="512"/>
                  </a:lnTo>
                  <a:lnTo>
                    <a:pt x="319" y="527"/>
                  </a:lnTo>
                  <a:lnTo>
                    <a:pt x="293" y="543"/>
                  </a:lnTo>
                  <a:lnTo>
                    <a:pt x="266" y="556"/>
                  </a:lnTo>
                  <a:lnTo>
                    <a:pt x="239" y="568"/>
                  </a:lnTo>
                  <a:lnTo>
                    <a:pt x="211" y="579"/>
                  </a:lnTo>
                  <a:lnTo>
                    <a:pt x="183" y="589"/>
                  </a:lnTo>
                  <a:lnTo>
                    <a:pt x="153" y="597"/>
                  </a:lnTo>
                  <a:lnTo>
                    <a:pt x="124" y="604"/>
                  </a:lnTo>
                  <a:lnTo>
                    <a:pt x="94" y="610"/>
                  </a:lnTo>
                  <a:lnTo>
                    <a:pt x="63" y="613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692" y="616"/>
                  </a:lnTo>
                  <a:lnTo>
                    <a:pt x="2692" y="616"/>
                  </a:lnTo>
                  <a:lnTo>
                    <a:pt x="2660" y="616"/>
                  </a:lnTo>
                  <a:lnTo>
                    <a:pt x="2629" y="613"/>
                  </a:lnTo>
                  <a:lnTo>
                    <a:pt x="2598" y="610"/>
                  </a:lnTo>
                  <a:lnTo>
                    <a:pt x="2567" y="604"/>
                  </a:lnTo>
                  <a:lnTo>
                    <a:pt x="2538" y="597"/>
                  </a:lnTo>
                  <a:lnTo>
                    <a:pt x="2508" y="589"/>
                  </a:lnTo>
                  <a:lnTo>
                    <a:pt x="2480" y="579"/>
                  </a:lnTo>
                  <a:lnTo>
                    <a:pt x="2451" y="568"/>
                  </a:lnTo>
                  <a:lnTo>
                    <a:pt x="2424" y="556"/>
                  </a:lnTo>
                  <a:lnTo>
                    <a:pt x="2399" y="543"/>
                  </a:lnTo>
                  <a:lnTo>
                    <a:pt x="2372" y="527"/>
                  </a:lnTo>
                  <a:lnTo>
                    <a:pt x="2347" y="512"/>
                  </a:lnTo>
                  <a:lnTo>
                    <a:pt x="2323" y="494"/>
                  </a:lnTo>
                  <a:lnTo>
                    <a:pt x="2300" y="476"/>
                  </a:lnTo>
                  <a:lnTo>
                    <a:pt x="2278" y="456"/>
                  </a:lnTo>
                  <a:lnTo>
                    <a:pt x="2256" y="436"/>
                  </a:lnTo>
                  <a:lnTo>
                    <a:pt x="2235" y="414"/>
                  </a:lnTo>
                  <a:lnTo>
                    <a:pt x="2216" y="392"/>
                  </a:lnTo>
                  <a:lnTo>
                    <a:pt x="2198" y="369"/>
                  </a:lnTo>
                  <a:lnTo>
                    <a:pt x="2181" y="345"/>
                  </a:lnTo>
                  <a:lnTo>
                    <a:pt x="2164" y="320"/>
                  </a:lnTo>
                  <a:lnTo>
                    <a:pt x="2150" y="294"/>
                  </a:lnTo>
                  <a:lnTo>
                    <a:pt x="2136" y="267"/>
                  </a:lnTo>
                  <a:lnTo>
                    <a:pt x="2123" y="240"/>
                  </a:lnTo>
                  <a:lnTo>
                    <a:pt x="2113" y="212"/>
                  </a:lnTo>
                  <a:lnTo>
                    <a:pt x="2103" y="184"/>
                  </a:lnTo>
                  <a:lnTo>
                    <a:pt x="2095" y="154"/>
                  </a:lnTo>
                  <a:lnTo>
                    <a:pt x="2088" y="125"/>
                  </a:lnTo>
                  <a:lnTo>
                    <a:pt x="2082" y="94"/>
                  </a:lnTo>
                  <a:lnTo>
                    <a:pt x="2078" y="63"/>
                  </a:lnTo>
                  <a:lnTo>
                    <a:pt x="2076" y="32"/>
                  </a:lnTo>
                  <a:lnTo>
                    <a:pt x="2076" y="0"/>
                  </a:lnTo>
                  <a:lnTo>
                    <a:pt x="20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Rectangle 7">
              <a:extLst>
                <a:ext uri="{FF2B5EF4-FFF2-40B4-BE49-F238E27FC236}">
                  <a16:creationId xmlns="" xmlns:a16="http://schemas.microsoft.com/office/drawing/2014/main" id="{4C3A2CA9-C71F-AD43-9756-904374EFC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26" y="646276"/>
              <a:ext cx="2317751" cy="5251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5487250A-E54A-2C43-AD9C-AD66A266D97E}"/>
              </a:ext>
            </a:extLst>
          </p:cNvPr>
          <p:cNvSpPr/>
          <p:nvPr userDrawn="1"/>
        </p:nvSpPr>
        <p:spPr bwMode="auto">
          <a:xfrm>
            <a:off x="4567976" y="4163924"/>
            <a:ext cx="1398677" cy="1398677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17ACE2F-6065-9749-80C4-B354D9808D0C}"/>
              </a:ext>
            </a:extLst>
          </p:cNvPr>
          <p:cNvSpPr/>
          <p:nvPr userDrawn="1"/>
        </p:nvSpPr>
        <p:spPr bwMode="auto">
          <a:xfrm>
            <a:off x="5041368" y="2598395"/>
            <a:ext cx="1398677" cy="1398677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4A4FCCCF-FDB1-1A42-852B-BC84435F4D69}"/>
              </a:ext>
            </a:extLst>
          </p:cNvPr>
          <p:cNvSpPr/>
          <p:nvPr userDrawn="1"/>
        </p:nvSpPr>
        <p:spPr bwMode="auto">
          <a:xfrm>
            <a:off x="8665212" y="2789124"/>
            <a:ext cx="1398677" cy="139867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29CAB780-98D6-FE4E-AAE2-F4E31D2DBC56}"/>
              </a:ext>
            </a:extLst>
          </p:cNvPr>
          <p:cNvSpPr/>
          <p:nvPr userDrawn="1"/>
        </p:nvSpPr>
        <p:spPr bwMode="auto">
          <a:xfrm>
            <a:off x="9036699" y="4314954"/>
            <a:ext cx="1398677" cy="139867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19CDF1E-1C86-FA4B-ABCE-DA00BA7A2A86}"/>
              </a:ext>
            </a:extLst>
          </p:cNvPr>
          <p:cNvSpPr/>
          <p:nvPr userDrawn="1"/>
        </p:nvSpPr>
        <p:spPr bwMode="auto">
          <a:xfrm>
            <a:off x="5915560" y="1263295"/>
            <a:ext cx="1398677" cy="1398677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0F362301-81AC-1749-8A81-29BA42D903AA}"/>
              </a:ext>
            </a:extLst>
          </p:cNvPr>
          <p:cNvSpPr/>
          <p:nvPr userDrawn="1"/>
        </p:nvSpPr>
        <p:spPr bwMode="auto">
          <a:xfrm>
            <a:off x="7844576" y="1524001"/>
            <a:ext cx="1398677" cy="1398677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CC61450C-EA2E-6B4F-844E-B306BBD10FF7}"/>
              </a:ext>
            </a:extLst>
          </p:cNvPr>
          <p:cNvSpPr/>
          <p:nvPr userDrawn="1"/>
        </p:nvSpPr>
        <p:spPr bwMode="auto">
          <a:xfrm>
            <a:off x="7006376" y="279401"/>
            <a:ext cx="1398677" cy="1398677"/>
          </a:xfrm>
          <a:prstGeom prst="ellipse">
            <a:avLst/>
          </a:prstGeom>
          <a:solidFill>
            <a:srgbClr val="C9E3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1ADC0EC-6490-1840-A8F8-59B414595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3533" y="473458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="" xmlns:a16="http://schemas.microsoft.com/office/drawing/2014/main" id="{FCC847DA-25EA-4F4B-9A7E-F7D8C0F22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0733" y="3206355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="" xmlns:a16="http://schemas.microsoft.com/office/drawing/2014/main" id="{2509A5AD-1983-DF46-B2BC-24351BB7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33" y="1921615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="" xmlns:a16="http://schemas.microsoft.com/office/drawing/2014/main" id="{B99E3DC2-D51A-3A46-AF04-BCA8C8816B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4200" y="83820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="" xmlns:a16="http://schemas.microsoft.com/office/drawing/2014/main" id="{DEB6100F-A88E-4044-AABA-AADE6C5110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40133" y="214378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="" xmlns:a16="http://schemas.microsoft.com/office/drawing/2014/main" id="{5DC2E5E4-0F5B-4C40-9A9C-EA67D97C2D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0600" y="343918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="" xmlns:a16="http://schemas.microsoft.com/office/drawing/2014/main" id="{B0D479E3-D54D-E347-92A4-6121706B50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3133" y="488698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093FF101-5280-E843-B4C6-7CDFE363CD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6600" y="51308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="" xmlns:a16="http://schemas.microsoft.com/office/drawing/2014/main" id="{CACF73E7-5838-894B-8D43-F597EA13DA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0733" y="35814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="" xmlns:a16="http://schemas.microsoft.com/office/drawing/2014/main" id="{85B764EF-3461-D744-8CB5-3827CFFAC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8933" y="22860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5AC1DB57-31F8-2642-8478-66B1F260B7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200" y="12192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="" xmlns:a16="http://schemas.microsoft.com/office/drawing/2014/main" id="{94AB423B-0440-F94D-BC6D-C0DE9B6040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48600" y="25400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="" xmlns:a16="http://schemas.microsoft.com/office/drawing/2014/main" id="{21825D6A-077B-C543-9FD9-0BF4439E54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10600" y="38354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="" xmlns:a16="http://schemas.microsoft.com/office/drawing/2014/main" id="{AD95572F-76E9-EE44-8208-F41859309E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91600" y="53340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93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A9950-4459-40C2-B2E4-7CCCC526F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F7BB14F-134D-40FC-83BD-A5EA76236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718FFF-F129-4F5C-854B-31D43192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DAA817-3508-4CE5-A614-8FADF54B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7852EA-1741-4E58-8465-68D4C5B7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80D0F6-692E-41A8-BBC8-1FB40B67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50CEC4-00AF-4F33-A548-C62251A55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F11CCC-4963-491E-B27F-6398B800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F33833-1106-4BFF-BE1A-5F352A64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56BFAA-25D8-4BC1-9E96-0222510F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2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084252-CCFB-4445-8E16-C5118F04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0E3267-19A2-41E7-9B44-1CE90CC3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A25F37-BA5A-4435-A820-7820C0E8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1CDEAA-3DA8-40B3-9107-F389FA2C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77B631-CF42-4DD9-8556-B7A90B83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F0D2C7-C075-4A7D-AEF7-52CFD693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CB462F-9877-4F7A-9D17-B039F9924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92745E-3AD3-4D05-9595-4328EB077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829134-8DA0-49C6-84AF-B417C1B6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A3B3BC-5411-48EB-A6C7-3EB8E30E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E28AC9-1A1F-42A3-9C12-8B3EF711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40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ED9915-2690-48DC-BF54-A482005E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2D2169-BB88-4FBE-91C1-F6FF87B0C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26B727-32FA-4168-9253-64947FF09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3104F34-ED94-4D1E-B44F-42B83B6F6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EA0C79-42E7-4D75-A2E3-630E9E9FF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523412-26F5-4737-8547-E1ECFCE0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1C1EAF-843F-4336-90CB-E77E7CEF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E1978B6-6513-43EE-B707-8157CADA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06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B00E0C-CACC-42D2-837D-DC6718F2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3B5C48E-0D5B-42D9-B2E4-DF7A4529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1BD87-7F85-4B3E-9EFD-3778EC1D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B60C26-6159-442E-9CFB-4B6D9C9B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10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7508EA-108B-4DF3-B955-5D849CD5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3E006F3-01AA-4F39-815E-E150FFAE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A4F4D83-BECF-43BE-8C35-F748EC5B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69DB77-844D-44CF-9575-4AC8B3A4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11E1F9-F630-4E20-8C73-0D66BAEFE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99C9418-7164-4F2C-82BE-4F1045050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FA2A43-95C4-4FC3-B07A-B1D770F9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3A0AD4-9106-49F9-8986-92E17936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A0BC97-16FB-47C9-B3B5-3430061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0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0A4F7-2792-41BA-A77F-E6D13551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5EBBED-BF3B-4FEC-AB3F-AEB74B731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819BB62-BAA5-4F8E-A658-B7CA2D072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1F787A-407C-48B2-84CD-C2487757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73E2DC-1E45-49B8-AC17-CCFAEB33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B22AE7-28F3-42BB-B582-5DE74C2D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89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E9B75B-70CC-4709-9988-EE7D1244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13581C-D232-4D64-8E5E-37996A15E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BDEE0D-8A86-4D09-BED6-8D6CB245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B5D84C-88E5-4AFE-A950-08714D33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B2EACE-310A-4732-8CA9-F6E09F9C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60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26725B-2263-43B6-9898-EE8AAEDEC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083696-E517-4435-A5AC-CCBE8814A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44B3A2-FC72-4A69-BEC7-CA159888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38EB16-424C-4B76-BC62-90E1B660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03F5D8-C1F8-43B6-B649-5B31768C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5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58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>
                <a:solidFill>
                  <a:prstClr val="white">
                    <a:alpha val="60000"/>
                  </a:prstClr>
                </a:solidFill>
              </a:rPr>
              <a:pPr/>
              <a:t>10/09/2023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46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92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7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25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0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48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01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26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8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48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F0A22E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F0A22E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88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93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02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7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>
                <a:solidFill>
                  <a:srgbClr val="F0A22E"/>
                </a:solidFill>
              </a:rPr>
              <a:pPr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0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ED0A-7D1A-4608-930E-DCCCFD6739F4}" type="datetimeFigureOut">
              <a:rPr lang="en-US" smtClean="0"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7ABA80-F450-49F3-A18A-CCAE5B03A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59" r:id="rId17"/>
    <p:sldLayoutId id="214748379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48CEC77-9B94-4882-A3D1-30ED3AF6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ECF3BA-53F8-4DD6-B162-C7C55178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61957C-27B3-4225-BC08-469439EE6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F229-DA71-492E-B42A-EDE01F7F1F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83C540-16CD-4038-B08B-E874579B5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CA6794-6C85-4FE6-BDA1-3C2D6534F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474E-206C-4FC3-9879-B1A18B446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1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2BE451C3-0FF4-47C4-B829-773ADF60F88C}" type="datetimeFigureOut">
              <a:rPr lang="en-US" dirty="0">
                <a:solidFill>
                  <a:srgbClr val="F0A22E"/>
                </a:solidFill>
              </a:rPr>
              <a:pPr defTabSz="457200"/>
              <a:t>10/09/2023</a:t>
            </a:fld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en-US" dirty="0">
              <a:solidFill>
                <a:srgbClr val="F0A22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3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573" y="128188"/>
            <a:ext cx="10838040" cy="11622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PSST Convention 2023 Karachi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73" y="793103"/>
            <a:ext cx="11986727" cy="6064897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Redefining of Sugar Industry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 industrial Crux”</a:t>
            </a:r>
          </a:p>
          <a:p>
            <a:pPr algn="ctr"/>
            <a:r>
              <a:rPr lang="en-US" dirty="0" smtClean="0"/>
              <a:t> 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dirty="0" smtClean="0"/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Mohammad Sarfaraz Khan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General Manager JK-1 Sugar Mills Khanewal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Former VP Engineering PSST (2017-19)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Industrial Challenges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6" y="465365"/>
            <a:ext cx="12024049" cy="6466114"/>
          </a:xfrm>
        </p:spPr>
        <p:txBody>
          <a:bodyPr>
            <a:normAutofit fontScale="25000" lnSpcReduction="20000"/>
          </a:bodyPr>
          <a:lstStyle/>
          <a:p>
            <a:pPr marL="1371600" lvl="0" indent="-1371600" algn="just">
              <a:lnSpc>
                <a:spcPct val="150000"/>
              </a:lnSpc>
              <a:buFont typeface="+mj-lt"/>
              <a:buAutoNum type="arabicPeriod"/>
            </a:pPr>
            <a:endParaRPr lang="en-US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1371600" lvl="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0.15</a:t>
            </a:r>
            <a:r>
              <a:rPr lang="en-US" sz="1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% recovery loss </a:t>
            </a:r>
            <a:r>
              <a:rPr lang="en-US" sz="1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by </a:t>
            </a:r>
            <a:r>
              <a:rPr lang="en-US" sz="1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extraneous matter for every 1%  harvested cane at 10,000 </a:t>
            </a:r>
            <a:r>
              <a:rPr lang="en-US" sz="1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TCD. While increased to 2-3% in last quarter of season</a:t>
            </a:r>
            <a:endParaRPr lang="en-US" sz="1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diversified activity has a definite cost of investment. However, 25% interest rate is matter of concerns to get it implement in these days</a:t>
            </a: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a declared climate change vulnerable country, for every 1 </a:t>
            </a:r>
            <a:r>
              <a:rPr lang="en-US" sz="11200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temp increase, sugar cane yield decrease by 10</a:t>
            </a:r>
            <a:r>
              <a:rPr lang="en-US" sz="1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is an alarming aspect  </a:t>
            </a:r>
            <a:endParaRPr lang="en-US" sz="1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3E913564-FEB9-43F0-9C0A-507877D00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795203"/>
              </p:ext>
            </p:extLst>
          </p:nvPr>
        </p:nvGraphicFramePr>
        <p:xfrm>
          <a:off x="152400" y="220436"/>
          <a:ext cx="11811000" cy="663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9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DAEC2-80B3-44D2-806F-ECFA5D4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81"/>
            <a:ext cx="12192000" cy="60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960" y="121920"/>
            <a:ext cx="10139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CLOSED LOOP &amp; ECONOMIC MODEL FOR SUGAR CANE AGRO INDUSTRY</a:t>
            </a:r>
            <a:endParaRPr lang="en-US" sz="2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3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>
            <a:extLst>
              <a:ext uri="{FF2B5EF4-FFF2-40B4-BE49-F238E27FC236}">
                <a16:creationId xmlns="" xmlns:a16="http://schemas.microsoft.com/office/drawing/2014/main" id="{1911B398-56A9-FA44-A101-C45D3E8F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2" y="130060"/>
            <a:ext cx="5675980" cy="347218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BONSUCRO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3-dimensional perspective based on Economic, Environmental &amp; Social compliance for sustainable sugarcane production &amp; sugar manufacturing for beverage &amp; corporate businesses. While, certified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thanol, molasses, direct sales are value additions.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Text Placeholder 156">
            <a:extLst>
              <a:ext uri="{FF2B5EF4-FFF2-40B4-BE49-F238E27FC236}">
                <a16:creationId xmlns="" xmlns:a16="http://schemas.microsoft.com/office/drawing/2014/main" id="{52D7855F-94AB-7747-B3D4-4850B7AC4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2917" y="1726639"/>
            <a:ext cx="1456267" cy="1195199"/>
          </a:xfrm>
        </p:spPr>
        <p:txBody>
          <a:bodyPr/>
          <a:lstStyle/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x-non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iodiversity </a:t>
            </a: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ecosystem services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Text Placeholder 151">
            <a:extLst>
              <a:ext uri="{FF2B5EF4-FFF2-40B4-BE49-F238E27FC236}">
                <a16:creationId xmlns="" xmlns:a16="http://schemas.microsoft.com/office/drawing/2014/main" id="{62964362-2916-FD47-9348-BE7D044714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9179" y="4784753"/>
            <a:ext cx="1456267" cy="52322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Value addition to final product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xt Placeholder 158">
            <a:extLst>
              <a:ext uri="{FF2B5EF4-FFF2-40B4-BE49-F238E27FC236}">
                <a16:creationId xmlns="" xmlns:a16="http://schemas.microsoft.com/office/drawing/2014/main" id="{2CB29981-D477-EB47-8A9B-CB977C238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4513" y="518572"/>
            <a:ext cx="1456267" cy="1169551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Bonsucro promotes sugarcane growth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Text Placeholder 162">
            <a:extLst>
              <a:ext uri="{FF2B5EF4-FFF2-40B4-BE49-F238E27FC236}">
                <a16:creationId xmlns="" xmlns:a16="http://schemas.microsoft.com/office/drawing/2014/main" id="{B7AADBC1-2218-0B44-8A6C-00FC3A8714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9126" y="3443257"/>
            <a:ext cx="1456267" cy="52322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Respect labor 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uman rights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Text Placeholder 154">
            <a:extLst>
              <a:ext uri="{FF2B5EF4-FFF2-40B4-BE49-F238E27FC236}">
                <a16:creationId xmlns="" xmlns:a16="http://schemas.microsoft.com/office/drawing/2014/main" id="{FB5E3952-AA46-4545-B819-BE296D4281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1222" y="2676149"/>
            <a:ext cx="1912935" cy="138602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inputs, 	processing 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efficiencies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	enhance 	sustainability</a:t>
            </a:r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 Placeholder 160">
            <a:extLst>
              <a:ext uri="{FF2B5EF4-FFF2-40B4-BE49-F238E27FC236}">
                <a16:creationId xmlns="" xmlns:a16="http://schemas.microsoft.com/office/drawing/2014/main" id="{D6BAA41B-ADA6-4F4F-8AE0-F97CD6618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96595" y="2024218"/>
            <a:ext cx="1456267" cy="738664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across sugarcane &amp; its by products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="" xmlns:a16="http://schemas.microsoft.com/office/drawing/2014/main" id="{451DBFB9-279F-A840-80C6-2F0CEE8FFC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5694" y="4734376"/>
            <a:ext cx="1456267" cy="738664"/>
          </a:xfrm>
        </p:spPr>
        <p:txBody>
          <a:bodyPr/>
          <a:lstStyle/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Continuously improve key area of business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Freeform: Shape 22" title="star icon">
            <a:extLst>
              <a:ext uri="{FF2B5EF4-FFF2-40B4-BE49-F238E27FC236}">
                <a16:creationId xmlns="" xmlns:a16="http://schemas.microsoft.com/office/drawing/2014/main" id="{406BAEC9-2733-3E4F-B489-225B992D3EFD}"/>
              </a:ext>
            </a:extLst>
          </p:cNvPr>
          <p:cNvSpPr>
            <a:spLocks/>
          </p:cNvSpPr>
          <p:nvPr/>
        </p:nvSpPr>
        <p:spPr bwMode="auto">
          <a:xfrm>
            <a:off x="4956957" y="4194203"/>
            <a:ext cx="620712" cy="590550"/>
          </a:xfrm>
          <a:custGeom>
            <a:avLst/>
            <a:gdLst>
              <a:gd name="T0" fmla="*/ 614357 w 619892"/>
              <a:gd name="T1" fmla="*/ 226925 h 590373"/>
              <a:gd name="T2" fmla="*/ 381898 w 619892"/>
              <a:gd name="T3" fmla="*/ 226925 h 590373"/>
              <a:gd name="T4" fmla="*/ 311053 w 619892"/>
              <a:gd name="T5" fmla="*/ 5535 h 590373"/>
              <a:gd name="T6" fmla="*/ 237994 w 619892"/>
              <a:gd name="T7" fmla="*/ 226187 h 590373"/>
              <a:gd name="T8" fmla="*/ 5535 w 619892"/>
              <a:gd name="T9" fmla="*/ 225449 h 590373"/>
              <a:gd name="T10" fmla="*/ 7749 w 619892"/>
              <a:gd name="T11" fmla="*/ 226925 h 590373"/>
              <a:gd name="T12" fmla="*/ 5535 w 619892"/>
              <a:gd name="T13" fmla="*/ 226925 h 590373"/>
              <a:gd name="T14" fmla="*/ 193716 w 619892"/>
              <a:gd name="T15" fmla="*/ 363449 h 590373"/>
              <a:gd name="T16" fmla="*/ 122134 w 619892"/>
              <a:gd name="T17" fmla="*/ 584839 h 590373"/>
              <a:gd name="T18" fmla="*/ 310315 w 619892"/>
              <a:gd name="T19" fmla="*/ 448315 h 590373"/>
              <a:gd name="T20" fmla="*/ 497020 w 619892"/>
              <a:gd name="T21" fmla="*/ 585576 h 590373"/>
              <a:gd name="T22" fmla="*/ 426176 w 619892"/>
              <a:gd name="T23" fmla="*/ 364186 h 590373"/>
              <a:gd name="T24" fmla="*/ 614357 w 619892"/>
              <a:gd name="T25" fmla="*/ 226925 h 590373"/>
              <a:gd name="T26" fmla="*/ 433555 w 619892"/>
              <a:gd name="T27" fmla="*/ 498496 h 590373"/>
              <a:gd name="T28" fmla="*/ 309577 w 619892"/>
              <a:gd name="T29" fmla="*/ 407727 h 590373"/>
              <a:gd name="T30" fmla="*/ 184861 w 619892"/>
              <a:gd name="T31" fmla="*/ 498496 h 590373"/>
              <a:gd name="T32" fmla="*/ 232829 w 619892"/>
              <a:gd name="T33" fmla="*/ 351641 h 590373"/>
              <a:gd name="T34" fmla="*/ 108112 w 619892"/>
              <a:gd name="T35" fmla="*/ 260871 h 590373"/>
              <a:gd name="T36" fmla="*/ 109588 w 619892"/>
              <a:gd name="T37" fmla="*/ 260871 h 590373"/>
              <a:gd name="T38" fmla="*/ 107375 w 619892"/>
              <a:gd name="T39" fmla="*/ 259395 h 590373"/>
              <a:gd name="T40" fmla="*/ 261609 w 619892"/>
              <a:gd name="T41" fmla="*/ 260133 h 590373"/>
              <a:gd name="T42" fmla="*/ 310315 w 619892"/>
              <a:gd name="T43" fmla="*/ 113278 h 590373"/>
              <a:gd name="T44" fmla="*/ 357545 w 619892"/>
              <a:gd name="T45" fmla="*/ 260871 h 590373"/>
              <a:gd name="T46" fmla="*/ 512518 w 619892"/>
              <a:gd name="T47" fmla="*/ 260871 h 590373"/>
              <a:gd name="T48" fmla="*/ 387063 w 619892"/>
              <a:gd name="T49" fmla="*/ 352379 h 590373"/>
              <a:gd name="T50" fmla="*/ 433555 w 619892"/>
              <a:gd name="T51" fmla="*/ 498496 h 5903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892" h="590373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3" name="Freeform: Shape 27" title="envelope icon">
            <a:extLst>
              <a:ext uri="{FF2B5EF4-FFF2-40B4-BE49-F238E27FC236}">
                <a16:creationId xmlns="" xmlns:a16="http://schemas.microsoft.com/office/drawing/2014/main" id="{63BC025D-2A66-144E-95C9-57514BF7DF56}"/>
              </a:ext>
            </a:extLst>
          </p:cNvPr>
          <p:cNvSpPr>
            <a:spLocks/>
          </p:cNvSpPr>
          <p:nvPr/>
        </p:nvSpPr>
        <p:spPr bwMode="auto">
          <a:xfrm>
            <a:off x="5542990" y="2670129"/>
            <a:ext cx="418805" cy="192579"/>
          </a:xfrm>
          <a:custGeom>
            <a:avLst/>
            <a:gdLst>
              <a:gd name="T0" fmla="*/ 4287 w 538715"/>
              <a:gd name="T1" fmla="*/ 391719 h 391122"/>
              <a:gd name="T2" fmla="*/ 4287 w 538715"/>
              <a:gd name="T3" fmla="*/ 4287 h 391122"/>
              <a:gd name="T4" fmla="*/ 540052 w 538715"/>
              <a:gd name="T5" fmla="*/ 4287 h 391122"/>
              <a:gd name="T6" fmla="*/ 540052 w 538715"/>
              <a:gd name="T7" fmla="*/ 391719 h 391122"/>
              <a:gd name="T8" fmla="*/ 4287 w 538715"/>
              <a:gd name="T9" fmla="*/ 391719 h 391122"/>
              <a:gd name="T10" fmla="*/ 482490 w 538715"/>
              <a:gd name="T11" fmla="*/ 357773 h 391122"/>
              <a:gd name="T12" fmla="*/ 353346 w 538715"/>
              <a:gd name="T13" fmla="*/ 232319 h 391122"/>
              <a:gd name="T14" fmla="*/ 377699 w 538715"/>
              <a:gd name="T15" fmla="*/ 208704 h 391122"/>
              <a:gd name="T16" fmla="*/ 506843 w 538715"/>
              <a:gd name="T17" fmla="*/ 334158 h 391122"/>
              <a:gd name="T18" fmla="*/ 506843 w 538715"/>
              <a:gd name="T19" fmla="*/ 53731 h 391122"/>
              <a:gd name="T20" fmla="*/ 283239 w 538715"/>
              <a:gd name="T21" fmla="*/ 224939 h 391122"/>
              <a:gd name="T22" fmla="*/ 272908 w 538715"/>
              <a:gd name="T23" fmla="*/ 228629 h 391122"/>
              <a:gd name="T24" fmla="*/ 262575 w 538715"/>
              <a:gd name="T25" fmla="*/ 224939 h 391122"/>
              <a:gd name="T26" fmla="*/ 38233 w 538715"/>
              <a:gd name="T27" fmla="*/ 54468 h 391122"/>
              <a:gd name="T28" fmla="*/ 38233 w 538715"/>
              <a:gd name="T29" fmla="*/ 334896 h 391122"/>
              <a:gd name="T30" fmla="*/ 167377 w 538715"/>
              <a:gd name="T31" fmla="*/ 209441 h 391122"/>
              <a:gd name="T32" fmla="*/ 191730 w 538715"/>
              <a:gd name="T33" fmla="*/ 233056 h 391122"/>
              <a:gd name="T34" fmla="*/ 62586 w 538715"/>
              <a:gd name="T35" fmla="*/ 358511 h 391122"/>
              <a:gd name="T36" fmla="*/ 482490 w 538715"/>
              <a:gd name="T37" fmla="*/ 357773 h 391122"/>
              <a:gd name="T38" fmla="*/ 482490 w 538715"/>
              <a:gd name="T39" fmla="*/ 357773 h 391122"/>
              <a:gd name="T40" fmla="*/ 272170 w 538715"/>
              <a:gd name="T41" fmla="*/ 190992 h 391122"/>
              <a:gd name="T42" fmla="*/ 473635 w 538715"/>
              <a:gd name="T43" fmla="*/ 36758 h 391122"/>
              <a:gd name="T44" fmla="*/ 69966 w 538715"/>
              <a:gd name="T45" fmla="*/ 36758 h 391122"/>
              <a:gd name="T46" fmla="*/ 272170 w 538715"/>
              <a:gd name="T47" fmla="*/ 190992 h 391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8715" h="391122">
                <a:moveTo>
                  <a:pt x="4287" y="391719"/>
                </a:moveTo>
                <a:lnTo>
                  <a:pt x="4287" y="4287"/>
                </a:lnTo>
                <a:lnTo>
                  <a:pt x="540051" y="4287"/>
                </a:lnTo>
                <a:lnTo>
                  <a:pt x="540051" y="391719"/>
                </a:lnTo>
                <a:lnTo>
                  <a:pt x="4287" y="391719"/>
                </a:lnTo>
                <a:close/>
                <a:moveTo>
                  <a:pt x="482489" y="357773"/>
                </a:moveTo>
                <a:lnTo>
                  <a:pt x="353345" y="232319"/>
                </a:lnTo>
                <a:lnTo>
                  <a:pt x="377698" y="208704"/>
                </a:lnTo>
                <a:lnTo>
                  <a:pt x="506842" y="334158"/>
                </a:lnTo>
                <a:lnTo>
                  <a:pt x="506842" y="53731"/>
                </a:lnTo>
                <a:lnTo>
                  <a:pt x="283238" y="224939"/>
                </a:lnTo>
                <a:cubicBezTo>
                  <a:pt x="280286" y="227153"/>
                  <a:pt x="276597" y="228629"/>
                  <a:pt x="272907" y="228629"/>
                </a:cubicBezTo>
                <a:cubicBezTo>
                  <a:pt x="269217" y="228629"/>
                  <a:pt x="265527" y="227153"/>
                  <a:pt x="262575" y="224939"/>
                </a:cubicBezTo>
                <a:lnTo>
                  <a:pt x="38233" y="54468"/>
                </a:lnTo>
                <a:lnTo>
                  <a:pt x="38233" y="334896"/>
                </a:lnTo>
                <a:lnTo>
                  <a:pt x="167377" y="209441"/>
                </a:lnTo>
                <a:lnTo>
                  <a:pt x="191730" y="233056"/>
                </a:lnTo>
                <a:lnTo>
                  <a:pt x="62586" y="358511"/>
                </a:lnTo>
                <a:lnTo>
                  <a:pt x="482489" y="357773"/>
                </a:lnTo>
                <a:close/>
                <a:moveTo>
                  <a:pt x="272169" y="190992"/>
                </a:moveTo>
                <a:lnTo>
                  <a:pt x="473634" y="36758"/>
                </a:lnTo>
                <a:lnTo>
                  <a:pt x="69966" y="36758"/>
                </a:lnTo>
                <a:lnTo>
                  <a:pt x="272169" y="1909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737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7" name="Group 60" title="man icon">
            <a:extLst>
              <a:ext uri="{FF2B5EF4-FFF2-40B4-BE49-F238E27FC236}">
                <a16:creationId xmlns="" xmlns:a16="http://schemas.microsoft.com/office/drawing/2014/main" id="{E8879A3D-78E1-FA44-9275-D338E2F33C20}"/>
              </a:ext>
            </a:extLst>
          </p:cNvPr>
          <p:cNvGrpSpPr>
            <a:grpSpLocks/>
          </p:cNvGrpSpPr>
          <p:nvPr/>
        </p:nvGrpSpPr>
        <p:grpSpPr bwMode="auto">
          <a:xfrm>
            <a:off x="6384057" y="1298632"/>
            <a:ext cx="465137" cy="515262"/>
            <a:chOff x="3087207" y="2512379"/>
            <a:chExt cx="464919" cy="464919"/>
          </a:xfrm>
        </p:grpSpPr>
        <p:sp>
          <p:nvSpPr>
            <p:cNvPr id="118" name="Freeform: Shape 13">
              <a:extLst>
                <a:ext uri="{FF2B5EF4-FFF2-40B4-BE49-F238E27FC236}">
                  <a16:creationId xmlns="" xmlns:a16="http://schemas.microsoft.com/office/drawing/2014/main" id="{5D9D9D6D-F88B-9C44-8745-F3618906C6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207" y="2512379"/>
              <a:ext cx="464919" cy="464919"/>
            </a:xfrm>
            <a:custGeom>
              <a:avLst/>
              <a:gdLst>
                <a:gd name="T0" fmla="*/ 463074 w 464919"/>
                <a:gd name="T1" fmla="*/ 463074 h 464919"/>
                <a:gd name="T2" fmla="*/ 5535 w 464919"/>
                <a:gd name="T3" fmla="*/ 463074 h 464919"/>
                <a:gd name="T4" fmla="*/ 5535 w 464919"/>
                <a:gd name="T5" fmla="*/ 5535 h 464919"/>
                <a:gd name="T6" fmla="*/ 463074 w 464919"/>
                <a:gd name="T7" fmla="*/ 5535 h 464919"/>
                <a:gd name="T8" fmla="*/ 463074 w 464919"/>
                <a:gd name="T9" fmla="*/ 463074 h 464919"/>
                <a:gd name="T10" fmla="*/ 49813 w 464919"/>
                <a:gd name="T11" fmla="*/ 420272 h 464919"/>
                <a:gd name="T12" fmla="*/ 418058 w 464919"/>
                <a:gd name="T13" fmla="*/ 420272 h 464919"/>
                <a:gd name="T14" fmla="*/ 418058 w 464919"/>
                <a:gd name="T15" fmla="*/ 48337 h 464919"/>
                <a:gd name="T16" fmla="*/ 49813 w 464919"/>
                <a:gd name="T17" fmla="*/ 48337 h 464919"/>
                <a:gd name="T18" fmla="*/ 49813 w 464919"/>
                <a:gd name="T19" fmla="*/ 420272 h 4649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4919" h="464919">
                  <a:moveTo>
                    <a:pt x="463074" y="463074"/>
                  </a:moveTo>
                  <a:lnTo>
                    <a:pt x="5535" y="463074"/>
                  </a:lnTo>
                  <a:lnTo>
                    <a:pt x="5535" y="5535"/>
                  </a:lnTo>
                  <a:lnTo>
                    <a:pt x="463074" y="5535"/>
                  </a:lnTo>
                  <a:lnTo>
                    <a:pt x="463074" y="463074"/>
                  </a:lnTo>
                  <a:close/>
                  <a:moveTo>
                    <a:pt x="49813" y="420272"/>
                  </a:moveTo>
                  <a:lnTo>
                    <a:pt x="418058" y="420272"/>
                  </a:lnTo>
                  <a:lnTo>
                    <a:pt x="418058" y="48337"/>
                  </a:lnTo>
                  <a:lnTo>
                    <a:pt x="49813" y="48337"/>
                  </a:lnTo>
                  <a:lnTo>
                    <a:pt x="49813" y="420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4">
              <a:extLst>
                <a:ext uri="{FF2B5EF4-FFF2-40B4-BE49-F238E27FC236}">
                  <a16:creationId xmlns="" xmlns:a16="http://schemas.microsoft.com/office/drawing/2014/main" id="{D1FDCEB8-5229-4E4F-A423-CE5A3A5742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518" y="2593556"/>
              <a:ext cx="214010" cy="302566"/>
            </a:xfrm>
            <a:custGeom>
              <a:avLst/>
              <a:gdLst/>
              <a:ahLst/>
              <a:cxnLst/>
              <a:rect l="0" t="0" r="r" b="b"/>
              <a:pathLst>
                <a:path w="214010" h="302566">
                  <a:moveTo>
                    <a:pt x="107517" y="5535"/>
                  </a:moveTo>
                  <a:cubicBezTo>
                    <a:pt x="103827" y="5535"/>
                    <a:pt x="99400" y="5535"/>
                    <a:pt x="95710" y="6273"/>
                  </a:cubicBezTo>
                  <a:cubicBezTo>
                    <a:pt x="94972" y="6273"/>
                    <a:pt x="94972" y="6273"/>
                    <a:pt x="94234" y="6273"/>
                  </a:cubicBezTo>
                  <a:cubicBezTo>
                    <a:pt x="90544" y="6273"/>
                    <a:pt x="87592" y="7011"/>
                    <a:pt x="84640" y="7749"/>
                  </a:cubicBezTo>
                  <a:cubicBezTo>
                    <a:pt x="80950" y="8487"/>
                    <a:pt x="77999" y="9225"/>
                    <a:pt x="74309" y="9963"/>
                  </a:cubicBezTo>
                  <a:cubicBezTo>
                    <a:pt x="74309" y="9963"/>
                    <a:pt x="74309" y="9963"/>
                    <a:pt x="73571" y="9963"/>
                  </a:cubicBezTo>
                  <a:cubicBezTo>
                    <a:pt x="66929" y="11439"/>
                    <a:pt x="60287" y="13652"/>
                    <a:pt x="54384" y="16604"/>
                  </a:cubicBezTo>
                  <a:cubicBezTo>
                    <a:pt x="48480" y="19556"/>
                    <a:pt x="43314" y="23246"/>
                    <a:pt x="38148" y="26936"/>
                  </a:cubicBezTo>
                  <a:cubicBezTo>
                    <a:pt x="35934" y="29150"/>
                    <a:pt x="33721" y="30626"/>
                    <a:pt x="31507" y="32839"/>
                  </a:cubicBezTo>
                  <a:cubicBezTo>
                    <a:pt x="22651" y="41695"/>
                    <a:pt x="16747" y="52027"/>
                    <a:pt x="12319" y="64572"/>
                  </a:cubicBezTo>
                  <a:cubicBezTo>
                    <a:pt x="11582" y="67524"/>
                    <a:pt x="10106" y="70476"/>
                    <a:pt x="9368" y="74166"/>
                  </a:cubicBezTo>
                  <a:cubicBezTo>
                    <a:pt x="8630" y="77117"/>
                    <a:pt x="7892" y="80069"/>
                    <a:pt x="7892" y="83021"/>
                  </a:cubicBezTo>
                  <a:cubicBezTo>
                    <a:pt x="7892" y="85235"/>
                    <a:pt x="7154" y="86711"/>
                    <a:pt x="7154" y="88925"/>
                  </a:cubicBezTo>
                  <a:cubicBezTo>
                    <a:pt x="7154" y="90401"/>
                    <a:pt x="6416" y="91877"/>
                    <a:pt x="6416" y="94091"/>
                  </a:cubicBezTo>
                  <a:cubicBezTo>
                    <a:pt x="6416" y="97781"/>
                    <a:pt x="5678" y="101470"/>
                    <a:pt x="5678" y="105898"/>
                  </a:cubicBezTo>
                  <a:cubicBezTo>
                    <a:pt x="5678" y="108850"/>
                    <a:pt x="6416" y="113278"/>
                    <a:pt x="7154" y="117706"/>
                  </a:cubicBezTo>
                  <a:cubicBezTo>
                    <a:pt x="7892" y="122134"/>
                    <a:pt x="8630" y="128037"/>
                    <a:pt x="10106" y="133203"/>
                  </a:cubicBezTo>
                  <a:cubicBezTo>
                    <a:pt x="10844" y="137631"/>
                    <a:pt x="12319" y="142797"/>
                    <a:pt x="13057" y="146486"/>
                  </a:cubicBezTo>
                  <a:cubicBezTo>
                    <a:pt x="13057" y="147224"/>
                    <a:pt x="13057" y="147224"/>
                    <a:pt x="13795" y="147962"/>
                  </a:cubicBezTo>
                  <a:cubicBezTo>
                    <a:pt x="14533" y="150914"/>
                    <a:pt x="15271" y="153866"/>
                    <a:pt x="16009" y="156080"/>
                  </a:cubicBezTo>
                  <a:cubicBezTo>
                    <a:pt x="13795" y="157556"/>
                    <a:pt x="12319" y="159032"/>
                    <a:pt x="10106" y="161246"/>
                  </a:cubicBezTo>
                  <a:cubicBezTo>
                    <a:pt x="7154" y="165674"/>
                    <a:pt x="4940" y="172315"/>
                    <a:pt x="5678" y="180433"/>
                  </a:cubicBezTo>
                  <a:cubicBezTo>
                    <a:pt x="8630" y="203310"/>
                    <a:pt x="22651" y="211427"/>
                    <a:pt x="27817" y="213641"/>
                  </a:cubicBezTo>
                  <a:cubicBezTo>
                    <a:pt x="29293" y="224711"/>
                    <a:pt x="35196" y="237256"/>
                    <a:pt x="44052" y="251278"/>
                  </a:cubicBezTo>
                  <a:cubicBezTo>
                    <a:pt x="53646" y="266037"/>
                    <a:pt x="66929" y="280058"/>
                    <a:pt x="83902" y="287438"/>
                  </a:cubicBezTo>
                  <a:lnTo>
                    <a:pt x="84640" y="288176"/>
                  </a:lnTo>
                  <a:cubicBezTo>
                    <a:pt x="90544" y="295556"/>
                    <a:pt x="98662" y="299983"/>
                    <a:pt x="108993" y="299983"/>
                  </a:cubicBezTo>
                  <a:cubicBezTo>
                    <a:pt x="118587" y="299983"/>
                    <a:pt x="127442" y="294818"/>
                    <a:pt x="133346" y="288176"/>
                  </a:cubicBezTo>
                  <a:lnTo>
                    <a:pt x="134084" y="287438"/>
                  </a:lnTo>
                  <a:cubicBezTo>
                    <a:pt x="150319" y="279320"/>
                    <a:pt x="163603" y="265299"/>
                    <a:pt x="173196" y="251278"/>
                  </a:cubicBezTo>
                  <a:cubicBezTo>
                    <a:pt x="182052" y="237994"/>
                    <a:pt x="187956" y="224711"/>
                    <a:pt x="189431" y="213641"/>
                  </a:cubicBezTo>
                  <a:cubicBezTo>
                    <a:pt x="193859" y="211427"/>
                    <a:pt x="208619" y="203310"/>
                    <a:pt x="211570" y="180433"/>
                  </a:cubicBezTo>
                  <a:cubicBezTo>
                    <a:pt x="212308" y="172315"/>
                    <a:pt x="210095" y="165674"/>
                    <a:pt x="207143" y="161246"/>
                  </a:cubicBezTo>
                  <a:cubicBezTo>
                    <a:pt x="204929" y="158294"/>
                    <a:pt x="203453" y="157556"/>
                    <a:pt x="201239" y="156080"/>
                  </a:cubicBezTo>
                  <a:cubicBezTo>
                    <a:pt x="201977" y="152390"/>
                    <a:pt x="203453" y="148700"/>
                    <a:pt x="204929" y="145010"/>
                  </a:cubicBezTo>
                  <a:lnTo>
                    <a:pt x="204929" y="144273"/>
                  </a:lnTo>
                  <a:cubicBezTo>
                    <a:pt x="204929" y="143535"/>
                    <a:pt x="204929" y="143535"/>
                    <a:pt x="205667" y="142797"/>
                  </a:cubicBezTo>
                  <a:cubicBezTo>
                    <a:pt x="207143" y="138369"/>
                    <a:pt x="207881" y="133941"/>
                    <a:pt x="208619" y="129513"/>
                  </a:cubicBezTo>
                  <a:cubicBezTo>
                    <a:pt x="209357" y="124347"/>
                    <a:pt x="210833" y="119182"/>
                    <a:pt x="210833" y="114754"/>
                  </a:cubicBezTo>
                  <a:cubicBezTo>
                    <a:pt x="210833" y="113278"/>
                    <a:pt x="210833" y="111802"/>
                    <a:pt x="211570" y="110326"/>
                  </a:cubicBezTo>
                  <a:cubicBezTo>
                    <a:pt x="211570" y="108112"/>
                    <a:pt x="212308" y="105160"/>
                    <a:pt x="212308" y="102946"/>
                  </a:cubicBezTo>
                  <a:cubicBezTo>
                    <a:pt x="212308" y="100732"/>
                    <a:pt x="212308" y="97781"/>
                    <a:pt x="212308" y="95567"/>
                  </a:cubicBezTo>
                  <a:cubicBezTo>
                    <a:pt x="212308" y="94091"/>
                    <a:pt x="212308" y="91877"/>
                    <a:pt x="212308" y="89663"/>
                  </a:cubicBezTo>
                  <a:lnTo>
                    <a:pt x="212308" y="88925"/>
                  </a:lnTo>
                  <a:cubicBezTo>
                    <a:pt x="212308" y="87449"/>
                    <a:pt x="211570" y="85973"/>
                    <a:pt x="211570" y="83759"/>
                  </a:cubicBezTo>
                  <a:cubicBezTo>
                    <a:pt x="211570" y="83021"/>
                    <a:pt x="211570" y="81545"/>
                    <a:pt x="210833" y="80807"/>
                  </a:cubicBezTo>
                  <a:cubicBezTo>
                    <a:pt x="210833" y="80069"/>
                    <a:pt x="210833" y="78593"/>
                    <a:pt x="210095" y="77856"/>
                  </a:cubicBezTo>
                  <a:cubicBezTo>
                    <a:pt x="210095" y="77117"/>
                    <a:pt x="210095" y="76380"/>
                    <a:pt x="209357" y="75642"/>
                  </a:cubicBezTo>
                  <a:cubicBezTo>
                    <a:pt x="209357" y="74904"/>
                    <a:pt x="208619" y="73428"/>
                    <a:pt x="208619" y="72690"/>
                  </a:cubicBezTo>
                  <a:cubicBezTo>
                    <a:pt x="208619" y="71952"/>
                    <a:pt x="207881" y="71214"/>
                    <a:pt x="207881" y="70476"/>
                  </a:cubicBezTo>
                  <a:cubicBezTo>
                    <a:pt x="207881" y="69000"/>
                    <a:pt x="207143" y="68262"/>
                    <a:pt x="207143" y="66786"/>
                  </a:cubicBezTo>
                  <a:cubicBezTo>
                    <a:pt x="207143" y="66048"/>
                    <a:pt x="207143" y="65310"/>
                    <a:pt x="206405" y="65310"/>
                  </a:cubicBezTo>
                  <a:cubicBezTo>
                    <a:pt x="205667" y="64572"/>
                    <a:pt x="205667" y="63096"/>
                    <a:pt x="204929" y="62358"/>
                  </a:cubicBezTo>
                  <a:cubicBezTo>
                    <a:pt x="204191" y="60882"/>
                    <a:pt x="203453" y="58668"/>
                    <a:pt x="202715" y="57192"/>
                  </a:cubicBezTo>
                  <a:cubicBezTo>
                    <a:pt x="202715" y="56454"/>
                    <a:pt x="201977" y="55717"/>
                    <a:pt x="201977" y="54978"/>
                  </a:cubicBezTo>
                  <a:cubicBezTo>
                    <a:pt x="201239" y="54241"/>
                    <a:pt x="200501" y="53503"/>
                    <a:pt x="200501" y="52027"/>
                  </a:cubicBezTo>
                  <a:cubicBezTo>
                    <a:pt x="199763" y="51289"/>
                    <a:pt x="199763" y="50551"/>
                    <a:pt x="199025" y="49813"/>
                  </a:cubicBezTo>
                  <a:cubicBezTo>
                    <a:pt x="198287" y="49075"/>
                    <a:pt x="197549" y="48337"/>
                    <a:pt x="197549" y="47599"/>
                  </a:cubicBezTo>
                  <a:cubicBezTo>
                    <a:pt x="196811" y="46861"/>
                    <a:pt x="196811" y="46123"/>
                    <a:pt x="196073" y="46123"/>
                  </a:cubicBezTo>
                  <a:cubicBezTo>
                    <a:pt x="195335" y="45385"/>
                    <a:pt x="194597" y="44647"/>
                    <a:pt x="193859" y="43909"/>
                  </a:cubicBezTo>
                  <a:cubicBezTo>
                    <a:pt x="193121" y="43171"/>
                    <a:pt x="192384" y="42433"/>
                    <a:pt x="191645" y="42433"/>
                  </a:cubicBezTo>
                  <a:cubicBezTo>
                    <a:pt x="190169" y="40957"/>
                    <a:pt x="188694" y="40219"/>
                    <a:pt x="187218" y="38743"/>
                  </a:cubicBezTo>
                  <a:cubicBezTo>
                    <a:pt x="180576" y="34315"/>
                    <a:pt x="173196" y="31364"/>
                    <a:pt x="164341" y="30626"/>
                  </a:cubicBezTo>
                  <a:cubicBezTo>
                    <a:pt x="162865" y="28412"/>
                    <a:pt x="159913" y="24722"/>
                    <a:pt x="156223" y="21770"/>
                  </a:cubicBezTo>
                  <a:cubicBezTo>
                    <a:pt x="154747" y="20294"/>
                    <a:pt x="153271" y="18818"/>
                    <a:pt x="151057" y="18080"/>
                  </a:cubicBezTo>
                  <a:cubicBezTo>
                    <a:pt x="151057" y="18080"/>
                    <a:pt x="150319" y="18080"/>
                    <a:pt x="150319" y="17342"/>
                  </a:cubicBezTo>
                  <a:cubicBezTo>
                    <a:pt x="150319" y="17342"/>
                    <a:pt x="149581" y="17342"/>
                    <a:pt x="149581" y="16604"/>
                  </a:cubicBezTo>
                  <a:cubicBezTo>
                    <a:pt x="148106" y="15128"/>
                    <a:pt x="145891" y="14390"/>
                    <a:pt x="143678" y="12914"/>
                  </a:cubicBezTo>
                  <a:cubicBezTo>
                    <a:pt x="137036" y="9225"/>
                    <a:pt x="129656" y="6273"/>
                    <a:pt x="119325" y="5535"/>
                  </a:cubicBezTo>
                  <a:cubicBezTo>
                    <a:pt x="118587" y="5535"/>
                    <a:pt x="118587" y="5535"/>
                    <a:pt x="117849" y="5535"/>
                  </a:cubicBezTo>
                  <a:cubicBezTo>
                    <a:pt x="117111" y="5535"/>
                    <a:pt x="117111" y="5535"/>
                    <a:pt x="116373" y="5535"/>
                  </a:cubicBezTo>
                  <a:cubicBezTo>
                    <a:pt x="113421" y="5535"/>
                    <a:pt x="110469" y="5535"/>
                    <a:pt x="107517" y="5535"/>
                  </a:cubicBezTo>
                  <a:close/>
                  <a:moveTo>
                    <a:pt x="156961" y="84497"/>
                  </a:moveTo>
                  <a:cubicBezTo>
                    <a:pt x="162865" y="94091"/>
                    <a:pt x="173196" y="113278"/>
                    <a:pt x="173196" y="133203"/>
                  </a:cubicBezTo>
                  <a:cubicBezTo>
                    <a:pt x="173196" y="144273"/>
                    <a:pt x="177624" y="161984"/>
                    <a:pt x="191645" y="163460"/>
                  </a:cubicBezTo>
                  <a:cubicBezTo>
                    <a:pt x="193121" y="164198"/>
                    <a:pt x="194597" y="165674"/>
                    <a:pt x="196073" y="167887"/>
                  </a:cubicBezTo>
                  <a:cubicBezTo>
                    <a:pt x="197549" y="170839"/>
                    <a:pt x="199025" y="173791"/>
                    <a:pt x="198287" y="178957"/>
                  </a:cubicBezTo>
                  <a:cubicBezTo>
                    <a:pt x="196073" y="199620"/>
                    <a:pt x="181314" y="203310"/>
                    <a:pt x="181314" y="203310"/>
                  </a:cubicBezTo>
                  <a:cubicBezTo>
                    <a:pt x="179100" y="204048"/>
                    <a:pt x="176886" y="206262"/>
                    <a:pt x="176886" y="208476"/>
                  </a:cubicBezTo>
                  <a:cubicBezTo>
                    <a:pt x="176148" y="215855"/>
                    <a:pt x="170982" y="229877"/>
                    <a:pt x="162127" y="243160"/>
                  </a:cubicBezTo>
                  <a:cubicBezTo>
                    <a:pt x="153271" y="256443"/>
                    <a:pt x="140726" y="269727"/>
                    <a:pt x="127442" y="275631"/>
                  </a:cubicBezTo>
                  <a:cubicBezTo>
                    <a:pt x="126704" y="276369"/>
                    <a:pt x="125228" y="277106"/>
                    <a:pt x="124490" y="277844"/>
                  </a:cubicBezTo>
                  <a:cubicBezTo>
                    <a:pt x="120801" y="283010"/>
                    <a:pt x="114897" y="286700"/>
                    <a:pt x="108255" y="286700"/>
                  </a:cubicBezTo>
                  <a:cubicBezTo>
                    <a:pt x="101613" y="286700"/>
                    <a:pt x="95710" y="283010"/>
                    <a:pt x="92020" y="277844"/>
                  </a:cubicBezTo>
                  <a:cubicBezTo>
                    <a:pt x="91282" y="277106"/>
                    <a:pt x="90544" y="276369"/>
                    <a:pt x="89068" y="275631"/>
                  </a:cubicBezTo>
                  <a:cubicBezTo>
                    <a:pt x="75785" y="268989"/>
                    <a:pt x="63239" y="256443"/>
                    <a:pt x="54384" y="243160"/>
                  </a:cubicBezTo>
                  <a:cubicBezTo>
                    <a:pt x="45528" y="229877"/>
                    <a:pt x="39624" y="215117"/>
                    <a:pt x="38886" y="208476"/>
                  </a:cubicBezTo>
                  <a:cubicBezTo>
                    <a:pt x="38886" y="206262"/>
                    <a:pt x="36672" y="204048"/>
                    <a:pt x="34458" y="203310"/>
                  </a:cubicBezTo>
                  <a:cubicBezTo>
                    <a:pt x="34458" y="203310"/>
                    <a:pt x="19699" y="198882"/>
                    <a:pt x="17485" y="178219"/>
                  </a:cubicBezTo>
                  <a:cubicBezTo>
                    <a:pt x="16747" y="173053"/>
                    <a:pt x="18223" y="170101"/>
                    <a:pt x="19699" y="167149"/>
                  </a:cubicBezTo>
                  <a:cubicBezTo>
                    <a:pt x="20437" y="165674"/>
                    <a:pt x="21175" y="164936"/>
                    <a:pt x="21913" y="164198"/>
                  </a:cubicBezTo>
                  <a:cubicBezTo>
                    <a:pt x="22651" y="164198"/>
                    <a:pt x="22651" y="164198"/>
                    <a:pt x="23389" y="164198"/>
                  </a:cubicBezTo>
                  <a:cubicBezTo>
                    <a:pt x="35934" y="164198"/>
                    <a:pt x="40362" y="142797"/>
                    <a:pt x="42576" y="132465"/>
                  </a:cubicBezTo>
                  <a:cubicBezTo>
                    <a:pt x="46266" y="112540"/>
                    <a:pt x="68405" y="106636"/>
                    <a:pt x="100138" y="106636"/>
                  </a:cubicBezTo>
                  <a:cubicBezTo>
                    <a:pt x="132608" y="108112"/>
                    <a:pt x="148843" y="94091"/>
                    <a:pt x="156961" y="84497"/>
                  </a:cubicBezTo>
                  <a:close/>
                  <a:moveTo>
                    <a:pt x="73571" y="165674"/>
                  </a:moveTo>
                  <a:cubicBezTo>
                    <a:pt x="68405" y="165674"/>
                    <a:pt x="63977" y="170101"/>
                    <a:pt x="63977" y="175267"/>
                  </a:cubicBezTo>
                  <a:cubicBezTo>
                    <a:pt x="63977" y="180433"/>
                    <a:pt x="68405" y="184861"/>
                    <a:pt x="73571" y="184861"/>
                  </a:cubicBezTo>
                  <a:cubicBezTo>
                    <a:pt x="78736" y="184861"/>
                    <a:pt x="83164" y="180433"/>
                    <a:pt x="83164" y="175267"/>
                  </a:cubicBezTo>
                  <a:cubicBezTo>
                    <a:pt x="83164" y="170101"/>
                    <a:pt x="78736" y="165674"/>
                    <a:pt x="73571" y="165674"/>
                  </a:cubicBezTo>
                  <a:close/>
                  <a:moveTo>
                    <a:pt x="144416" y="165674"/>
                  </a:moveTo>
                  <a:cubicBezTo>
                    <a:pt x="139250" y="165674"/>
                    <a:pt x="134822" y="170101"/>
                    <a:pt x="134822" y="175267"/>
                  </a:cubicBezTo>
                  <a:cubicBezTo>
                    <a:pt x="134822" y="180433"/>
                    <a:pt x="139250" y="184861"/>
                    <a:pt x="144416" y="184861"/>
                  </a:cubicBezTo>
                  <a:cubicBezTo>
                    <a:pt x="149581" y="184861"/>
                    <a:pt x="154009" y="180433"/>
                    <a:pt x="154009" y="175267"/>
                  </a:cubicBezTo>
                  <a:cubicBezTo>
                    <a:pt x="154009" y="170101"/>
                    <a:pt x="149581" y="165674"/>
                    <a:pt x="144416" y="165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4" name="Group 57" title="play button icon">
            <a:extLst>
              <a:ext uri="{FF2B5EF4-FFF2-40B4-BE49-F238E27FC236}">
                <a16:creationId xmlns="" xmlns:a16="http://schemas.microsoft.com/office/drawing/2014/main" id="{47C37F79-C434-2441-9499-14DDA338ECAF}"/>
              </a:ext>
            </a:extLst>
          </p:cNvPr>
          <p:cNvGrpSpPr>
            <a:grpSpLocks/>
          </p:cNvGrpSpPr>
          <p:nvPr/>
        </p:nvGrpSpPr>
        <p:grpSpPr bwMode="auto">
          <a:xfrm>
            <a:off x="7551964" y="286152"/>
            <a:ext cx="354972" cy="297635"/>
            <a:chOff x="451190" y="2461460"/>
            <a:chExt cx="405882" cy="405882"/>
          </a:xfrm>
        </p:grpSpPr>
        <p:sp>
          <p:nvSpPr>
            <p:cNvPr id="125" name="Freeform: Shape 41">
              <a:extLst>
                <a:ext uri="{FF2B5EF4-FFF2-40B4-BE49-F238E27FC236}">
                  <a16:creationId xmlns="" xmlns:a16="http://schemas.microsoft.com/office/drawing/2014/main" id="{2D6AC127-61A9-5E41-A0D3-67B58537B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90" y="2461460"/>
              <a:ext cx="405882" cy="405882"/>
            </a:xfrm>
            <a:custGeom>
              <a:avLst/>
              <a:gdLst>
                <a:gd name="T0" fmla="*/ 401086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086 w 405881"/>
                <a:gd name="T9" fmla="*/ 401824 h 405881"/>
                <a:gd name="T10" fmla="*/ 401086 w 405881"/>
                <a:gd name="T11" fmla="*/ 401824 h 405881"/>
                <a:gd name="T12" fmla="*/ 43909 w 405881"/>
                <a:gd name="T13" fmla="*/ 364926 h 405881"/>
                <a:gd name="T14" fmla="*/ 362712 w 405881"/>
                <a:gd name="T15" fmla="*/ 364926 h 405881"/>
                <a:gd name="T16" fmla="*/ 362712 w 405881"/>
                <a:gd name="T17" fmla="*/ 42433 h 405881"/>
                <a:gd name="T18" fmla="*/ 43909 w 405881"/>
                <a:gd name="T19" fmla="*/ 42433 h 405881"/>
                <a:gd name="T20" fmla="*/ 43909 w 405881"/>
                <a:gd name="T21" fmla="*/ 364926 h 4058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5881" h="405881">
                  <a:moveTo>
                    <a:pt x="401085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085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42">
              <a:extLst>
                <a:ext uri="{FF2B5EF4-FFF2-40B4-BE49-F238E27FC236}">
                  <a16:creationId xmlns="" xmlns:a16="http://schemas.microsoft.com/office/drawing/2014/main" id="{DFE8303C-E538-6B45-B5B5-CEBE257590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88" y="2530828"/>
              <a:ext cx="228770" cy="265668"/>
            </a:xfrm>
            <a:custGeom>
              <a:avLst/>
              <a:gdLst>
                <a:gd name="T0" fmla="*/ 5535 w 228769"/>
                <a:gd name="T1" fmla="*/ 263823 h 265668"/>
                <a:gd name="T2" fmla="*/ 5535 w 228769"/>
                <a:gd name="T3" fmla="*/ 5535 h 265668"/>
                <a:gd name="T4" fmla="*/ 229140 w 228769"/>
                <a:gd name="T5" fmla="*/ 134679 h 265668"/>
                <a:gd name="T6" fmla="*/ 5535 w 228769"/>
                <a:gd name="T7" fmla="*/ 263823 h 265668"/>
                <a:gd name="T8" fmla="*/ 42433 w 228769"/>
                <a:gd name="T9" fmla="*/ 69738 h 265668"/>
                <a:gd name="T10" fmla="*/ 42433 w 228769"/>
                <a:gd name="T11" fmla="*/ 199620 h 265668"/>
                <a:gd name="T12" fmla="*/ 155343 w 228769"/>
                <a:gd name="T13" fmla="*/ 134679 h 265668"/>
                <a:gd name="T14" fmla="*/ 42433 w 228769"/>
                <a:gd name="T15" fmla="*/ 69738 h 2656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8769" h="265668">
                  <a:moveTo>
                    <a:pt x="5535" y="263823"/>
                  </a:moveTo>
                  <a:lnTo>
                    <a:pt x="5535" y="5535"/>
                  </a:lnTo>
                  <a:lnTo>
                    <a:pt x="229139" y="134679"/>
                  </a:lnTo>
                  <a:lnTo>
                    <a:pt x="5535" y="263823"/>
                  </a:lnTo>
                  <a:close/>
                  <a:moveTo>
                    <a:pt x="42433" y="69738"/>
                  </a:moveTo>
                  <a:lnTo>
                    <a:pt x="42433" y="199620"/>
                  </a:lnTo>
                  <a:lnTo>
                    <a:pt x="155342" y="134679"/>
                  </a:lnTo>
                  <a:lnTo>
                    <a:pt x="42433" y="697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7" name="Group 58" title="mountain icon">
            <a:extLst>
              <a:ext uri="{FF2B5EF4-FFF2-40B4-BE49-F238E27FC236}">
                <a16:creationId xmlns="" xmlns:a16="http://schemas.microsoft.com/office/drawing/2014/main" id="{3EA55F06-2A70-1842-8068-D67360D9DB96}"/>
              </a:ext>
            </a:extLst>
          </p:cNvPr>
          <p:cNvGrpSpPr>
            <a:grpSpLocks/>
          </p:cNvGrpSpPr>
          <p:nvPr/>
        </p:nvGrpSpPr>
        <p:grpSpPr bwMode="auto">
          <a:xfrm>
            <a:off x="8408194" y="1611488"/>
            <a:ext cx="404812" cy="404812"/>
            <a:chOff x="1483606" y="2439321"/>
            <a:chExt cx="405882" cy="405882"/>
          </a:xfrm>
        </p:grpSpPr>
        <p:sp>
          <p:nvSpPr>
            <p:cNvPr id="128" name="Freeform: Shape 43">
              <a:extLst>
                <a:ext uri="{FF2B5EF4-FFF2-40B4-BE49-F238E27FC236}">
                  <a16:creationId xmlns="" xmlns:a16="http://schemas.microsoft.com/office/drawing/2014/main" id="{F77FE989-4091-E946-9D5D-717ED77F33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097" y="2620860"/>
              <a:ext cx="309946" cy="147593"/>
            </a:xfrm>
            <a:custGeom>
              <a:avLst/>
              <a:gdLst>
                <a:gd name="T0" fmla="*/ 305149 w 309946"/>
                <a:gd name="T1" fmla="*/ 148700 h 147593"/>
                <a:gd name="T2" fmla="*/ 5535 w 309946"/>
                <a:gd name="T3" fmla="*/ 148700 h 147593"/>
                <a:gd name="T4" fmla="*/ 116230 w 309946"/>
                <a:gd name="T5" fmla="*/ 42433 h 147593"/>
                <a:gd name="T6" fmla="*/ 130989 w 309946"/>
                <a:gd name="T7" fmla="*/ 54241 h 147593"/>
                <a:gd name="T8" fmla="*/ 175267 w 309946"/>
                <a:gd name="T9" fmla="*/ 5535 h 147593"/>
                <a:gd name="T10" fmla="*/ 305149 w 309946"/>
                <a:gd name="T11" fmla="*/ 148700 h 147593"/>
                <a:gd name="T12" fmla="*/ 97043 w 309946"/>
                <a:gd name="T13" fmla="*/ 111802 h 147593"/>
                <a:gd name="T14" fmla="*/ 221759 w 309946"/>
                <a:gd name="T15" fmla="*/ 111802 h 147593"/>
                <a:gd name="T16" fmla="*/ 175267 w 309946"/>
                <a:gd name="T17" fmla="*/ 60144 h 147593"/>
                <a:gd name="T18" fmla="*/ 134679 w 309946"/>
                <a:gd name="T19" fmla="*/ 104422 h 147593"/>
                <a:gd name="T20" fmla="*/ 118444 w 309946"/>
                <a:gd name="T21" fmla="*/ 91139 h 147593"/>
                <a:gd name="T22" fmla="*/ 97043 w 309946"/>
                <a:gd name="T23" fmla="*/ 111802 h 1475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46" h="147593">
                  <a:moveTo>
                    <a:pt x="305149" y="148700"/>
                  </a:moveTo>
                  <a:lnTo>
                    <a:pt x="5535" y="148700"/>
                  </a:lnTo>
                  <a:lnTo>
                    <a:pt x="116230" y="42433"/>
                  </a:lnTo>
                  <a:lnTo>
                    <a:pt x="130989" y="54241"/>
                  </a:lnTo>
                  <a:lnTo>
                    <a:pt x="175267" y="5535"/>
                  </a:lnTo>
                  <a:lnTo>
                    <a:pt x="305149" y="148700"/>
                  </a:lnTo>
                  <a:close/>
                  <a:moveTo>
                    <a:pt x="97043" y="111802"/>
                  </a:moveTo>
                  <a:lnTo>
                    <a:pt x="221759" y="111802"/>
                  </a:lnTo>
                  <a:lnTo>
                    <a:pt x="175267" y="60144"/>
                  </a:lnTo>
                  <a:lnTo>
                    <a:pt x="134679" y="104422"/>
                  </a:lnTo>
                  <a:lnTo>
                    <a:pt x="118444" y="91139"/>
                  </a:lnTo>
                  <a:lnTo>
                    <a:pt x="97043" y="1118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44">
              <a:extLst>
                <a:ext uri="{FF2B5EF4-FFF2-40B4-BE49-F238E27FC236}">
                  <a16:creationId xmlns="" xmlns:a16="http://schemas.microsoft.com/office/drawing/2014/main" id="{93027C3E-D1B6-0545-8D23-A4510EDD97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135" y="2541160"/>
              <a:ext cx="103315" cy="103315"/>
            </a:xfrm>
            <a:custGeom>
              <a:avLst/>
              <a:gdLst>
                <a:gd name="T0" fmla="*/ 52027 w 103315"/>
                <a:gd name="T1" fmla="*/ 42433 h 103315"/>
                <a:gd name="T2" fmla="*/ 61620 w 103315"/>
                <a:gd name="T3" fmla="*/ 52027 h 103315"/>
                <a:gd name="T4" fmla="*/ 52027 w 103315"/>
                <a:gd name="T5" fmla="*/ 61620 h 103315"/>
                <a:gd name="T6" fmla="*/ 42433 w 103315"/>
                <a:gd name="T7" fmla="*/ 52027 h 103315"/>
                <a:gd name="T8" fmla="*/ 52027 w 103315"/>
                <a:gd name="T9" fmla="*/ 42433 h 103315"/>
                <a:gd name="T10" fmla="*/ 52027 w 103315"/>
                <a:gd name="T11" fmla="*/ 5535 h 103315"/>
                <a:gd name="T12" fmla="*/ 5535 w 103315"/>
                <a:gd name="T13" fmla="*/ 52027 h 103315"/>
                <a:gd name="T14" fmla="*/ 52027 w 103315"/>
                <a:gd name="T15" fmla="*/ 98519 h 103315"/>
                <a:gd name="T16" fmla="*/ 98518 w 103315"/>
                <a:gd name="T17" fmla="*/ 52027 h 103315"/>
                <a:gd name="T18" fmla="*/ 52027 w 103315"/>
                <a:gd name="T19" fmla="*/ 5535 h 103315"/>
                <a:gd name="T20" fmla="*/ 52027 w 103315"/>
                <a:gd name="T21" fmla="*/ 5535 h 1033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315" h="103315">
                  <a:moveTo>
                    <a:pt x="52027" y="42433"/>
                  </a:moveTo>
                  <a:cubicBezTo>
                    <a:pt x="57192" y="42433"/>
                    <a:pt x="61620" y="46861"/>
                    <a:pt x="61620" y="52027"/>
                  </a:cubicBezTo>
                  <a:cubicBezTo>
                    <a:pt x="61620" y="57192"/>
                    <a:pt x="57192" y="61620"/>
                    <a:pt x="52027" y="61620"/>
                  </a:cubicBezTo>
                  <a:cubicBezTo>
                    <a:pt x="46861" y="61620"/>
                    <a:pt x="42433" y="57192"/>
                    <a:pt x="42433" y="52027"/>
                  </a:cubicBezTo>
                  <a:cubicBezTo>
                    <a:pt x="42433" y="46861"/>
                    <a:pt x="46861" y="42433"/>
                    <a:pt x="52027" y="42433"/>
                  </a:cubicBezTo>
                  <a:moveTo>
                    <a:pt x="52027" y="5535"/>
                  </a:moveTo>
                  <a:cubicBezTo>
                    <a:pt x="26198" y="5535"/>
                    <a:pt x="5535" y="26198"/>
                    <a:pt x="5535" y="52027"/>
                  </a:cubicBezTo>
                  <a:cubicBezTo>
                    <a:pt x="5535" y="77856"/>
                    <a:pt x="26198" y="98519"/>
                    <a:pt x="52027" y="98519"/>
                  </a:cubicBezTo>
                  <a:cubicBezTo>
                    <a:pt x="77855" y="98519"/>
                    <a:pt x="98518" y="77856"/>
                    <a:pt x="98518" y="52027"/>
                  </a:cubicBezTo>
                  <a:cubicBezTo>
                    <a:pt x="99257" y="26936"/>
                    <a:pt x="77855" y="5535"/>
                    <a:pt x="52027" y="55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45">
              <a:extLst>
                <a:ext uri="{FF2B5EF4-FFF2-40B4-BE49-F238E27FC236}">
                  <a16:creationId xmlns="" xmlns:a16="http://schemas.microsoft.com/office/drawing/2014/main" id="{FB2304E9-4C9D-2747-AFEA-923D02856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606" y="2439321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4647 w 405881"/>
                <a:gd name="T11" fmla="*/ 364926 h 405881"/>
                <a:gd name="T12" fmla="*/ 363450 w 405881"/>
                <a:gd name="T13" fmla="*/ 364926 h 405881"/>
                <a:gd name="T14" fmla="*/ 363450 w 405881"/>
                <a:gd name="T15" fmla="*/ 42433 h 405881"/>
                <a:gd name="T16" fmla="*/ 44647 w 405881"/>
                <a:gd name="T17" fmla="*/ 42433 h 405881"/>
                <a:gd name="T18" fmla="*/ 44647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4647" y="364925"/>
                  </a:moveTo>
                  <a:lnTo>
                    <a:pt x="363449" y="364925"/>
                  </a:lnTo>
                  <a:lnTo>
                    <a:pt x="363449" y="42433"/>
                  </a:lnTo>
                  <a:lnTo>
                    <a:pt x="44647" y="42433"/>
                  </a:lnTo>
                  <a:lnTo>
                    <a:pt x="44647" y="364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roup 59" title="woman icon">
            <a:extLst>
              <a:ext uri="{FF2B5EF4-FFF2-40B4-BE49-F238E27FC236}">
                <a16:creationId xmlns="" xmlns:a16="http://schemas.microsoft.com/office/drawing/2014/main" id="{29238AC7-9C68-0D41-9337-A9CE6C06CB71}"/>
              </a:ext>
            </a:extLst>
          </p:cNvPr>
          <p:cNvGrpSpPr>
            <a:grpSpLocks/>
          </p:cNvGrpSpPr>
          <p:nvPr/>
        </p:nvGrpSpPr>
        <p:grpSpPr bwMode="auto">
          <a:xfrm>
            <a:off x="9143989" y="2969489"/>
            <a:ext cx="465138" cy="463550"/>
            <a:chOff x="2324888" y="2512379"/>
            <a:chExt cx="464919" cy="464919"/>
          </a:xfrm>
        </p:grpSpPr>
        <p:sp>
          <p:nvSpPr>
            <p:cNvPr id="115" name="Freeform: Shape 11">
              <a:extLst>
                <a:ext uri="{FF2B5EF4-FFF2-40B4-BE49-F238E27FC236}">
                  <a16:creationId xmlns="" xmlns:a16="http://schemas.microsoft.com/office/drawing/2014/main" id="{F933AFAC-76AD-5942-9E77-CACF9A5623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134" y="2593556"/>
              <a:ext cx="280427" cy="302566"/>
            </a:xfrm>
            <a:custGeom>
              <a:avLst/>
              <a:gdLst>
                <a:gd name="T0" fmla="*/ 133203 w 280427"/>
                <a:gd name="T1" fmla="*/ 5535 h 302566"/>
                <a:gd name="T2" fmla="*/ 19556 w 280427"/>
                <a:gd name="T3" fmla="*/ 119920 h 302566"/>
                <a:gd name="T4" fmla="*/ 22508 w 280427"/>
                <a:gd name="T5" fmla="*/ 150176 h 302566"/>
                <a:gd name="T6" fmla="*/ 7011 w 280427"/>
                <a:gd name="T7" fmla="*/ 240208 h 302566"/>
                <a:gd name="T8" fmla="*/ 5535 w 280427"/>
                <a:gd name="T9" fmla="*/ 245374 h 302566"/>
                <a:gd name="T10" fmla="*/ 8487 w 280427"/>
                <a:gd name="T11" fmla="*/ 249802 h 302566"/>
                <a:gd name="T12" fmla="*/ 93353 w 280427"/>
                <a:gd name="T13" fmla="*/ 273417 h 302566"/>
                <a:gd name="T14" fmla="*/ 141321 w 280427"/>
                <a:gd name="T15" fmla="*/ 301459 h 302566"/>
                <a:gd name="T16" fmla="*/ 189288 w 280427"/>
                <a:gd name="T17" fmla="*/ 273417 h 302566"/>
                <a:gd name="T18" fmla="*/ 275631 w 280427"/>
                <a:gd name="T19" fmla="*/ 249802 h 302566"/>
                <a:gd name="T20" fmla="*/ 278582 w 280427"/>
                <a:gd name="T21" fmla="*/ 245374 h 302566"/>
                <a:gd name="T22" fmla="*/ 277106 w 280427"/>
                <a:gd name="T23" fmla="*/ 240208 h 302566"/>
                <a:gd name="T24" fmla="*/ 260133 w 280427"/>
                <a:gd name="T25" fmla="*/ 155342 h 302566"/>
                <a:gd name="T26" fmla="*/ 263085 w 280427"/>
                <a:gd name="T27" fmla="*/ 124347 h 302566"/>
                <a:gd name="T28" fmla="*/ 191502 w 280427"/>
                <a:gd name="T29" fmla="*/ 32102 h 302566"/>
                <a:gd name="T30" fmla="*/ 133203 w 280427"/>
                <a:gd name="T31" fmla="*/ 5535 h 302566"/>
                <a:gd name="T32" fmla="*/ 133203 w 280427"/>
                <a:gd name="T33" fmla="*/ 5535 h 302566"/>
                <a:gd name="T34" fmla="*/ 184861 w 280427"/>
                <a:gd name="T35" fmla="*/ 103684 h 302566"/>
                <a:gd name="T36" fmla="*/ 211427 w 280427"/>
                <a:gd name="T37" fmla="*/ 173791 h 302566"/>
                <a:gd name="T38" fmla="*/ 180433 w 280427"/>
                <a:gd name="T39" fmla="*/ 262347 h 302566"/>
                <a:gd name="T40" fmla="*/ 180433 w 280427"/>
                <a:gd name="T41" fmla="*/ 262347 h 302566"/>
                <a:gd name="T42" fmla="*/ 140583 w 280427"/>
                <a:gd name="T43" fmla="*/ 286700 h 302566"/>
                <a:gd name="T44" fmla="*/ 100732 w 280427"/>
                <a:gd name="T45" fmla="*/ 261609 h 302566"/>
                <a:gd name="T46" fmla="*/ 100732 w 280427"/>
                <a:gd name="T47" fmla="*/ 261609 h 302566"/>
                <a:gd name="T48" fmla="*/ 70476 w 280427"/>
                <a:gd name="T49" fmla="*/ 190764 h 302566"/>
                <a:gd name="T50" fmla="*/ 122133 w 280427"/>
                <a:gd name="T51" fmla="*/ 145748 h 302566"/>
                <a:gd name="T52" fmla="*/ 136155 w 280427"/>
                <a:gd name="T53" fmla="*/ 142059 h 302566"/>
                <a:gd name="T54" fmla="*/ 184861 w 280427"/>
                <a:gd name="T55" fmla="*/ 103684 h 302566"/>
                <a:gd name="T56" fmla="*/ 184861 w 280427"/>
                <a:gd name="T57" fmla="*/ 103684 h 302566"/>
                <a:gd name="T58" fmla="*/ 105898 w 280427"/>
                <a:gd name="T59" fmla="*/ 172315 h 302566"/>
                <a:gd name="T60" fmla="*/ 96305 w 280427"/>
                <a:gd name="T61" fmla="*/ 181909 h 302566"/>
                <a:gd name="T62" fmla="*/ 105898 w 280427"/>
                <a:gd name="T63" fmla="*/ 191502 h 302566"/>
                <a:gd name="T64" fmla="*/ 115492 w 280427"/>
                <a:gd name="T65" fmla="*/ 181909 h 302566"/>
                <a:gd name="T66" fmla="*/ 105898 w 280427"/>
                <a:gd name="T67" fmla="*/ 172315 h 302566"/>
                <a:gd name="T68" fmla="*/ 105898 w 280427"/>
                <a:gd name="T69" fmla="*/ 172315 h 302566"/>
                <a:gd name="T70" fmla="*/ 176743 w 280427"/>
                <a:gd name="T71" fmla="*/ 172315 h 302566"/>
                <a:gd name="T72" fmla="*/ 167149 w 280427"/>
                <a:gd name="T73" fmla="*/ 181909 h 302566"/>
                <a:gd name="T74" fmla="*/ 176743 w 280427"/>
                <a:gd name="T75" fmla="*/ 191502 h 302566"/>
                <a:gd name="T76" fmla="*/ 186337 w 280427"/>
                <a:gd name="T77" fmla="*/ 181909 h 302566"/>
                <a:gd name="T78" fmla="*/ 176743 w 280427"/>
                <a:gd name="T79" fmla="*/ 172315 h 302566"/>
                <a:gd name="T80" fmla="*/ 176743 w 280427"/>
                <a:gd name="T81" fmla="*/ 172315 h 3025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427" h="302566">
                  <a:moveTo>
                    <a:pt x="133203" y="5535"/>
                  </a:moveTo>
                  <a:cubicBezTo>
                    <a:pt x="63096" y="5535"/>
                    <a:pt x="19556" y="49075"/>
                    <a:pt x="19556" y="119920"/>
                  </a:cubicBezTo>
                  <a:cubicBezTo>
                    <a:pt x="19556" y="130251"/>
                    <a:pt x="21032" y="139845"/>
                    <a:pt x="22508" y="150176"/>
                  </a:cubicBezTo>
                  <a:cubicBezTo>
                    <a:pt x="26198" y="178957"/>
                    <a:pt x="30626" y="208476"/>
                    <a:pt x="7011" y="240208"/>
                  </a:cubicBezTo>
                  <a:cubicBezTo>
                    <a:pt x="6273" y="241684"/>
                    <a:pt x="5535" y="243160"/>
                    <a:pt x="5535" y="245374"/>
                  </a:cubicBezTo>
                  <a:cubicBezTo>
                    <a:pt x="5535" y="246850"/>
                    <a:pt x="7011" y="248326"/>
                    <a:pt x="8487" y="249802"/>
                  </a:cubicBezTo>
                  <a:cubicBezTo>
                    <a:pt x="9225" y="250540"/>
                    <a:pt x="35053" y="267513"/>
                    <a:pt x="93353" y="273417"/>
                  </a:cubicBezTo>
                  <a:cubicBezTo>
                    <a:pt x="108112" y="291128"/>
                    <a:pt x="125085" y="301459"/>
                    <a:pt x="141321" y="301459"/>
                  </a:cubicBezTo>
                  <a:cubicBezTo>
                    <a:pt x="157556" y="301459"/>
                    <a:pt x="174529" y="291866"/>
                    <a:pt x="189288" y="273417"/>
                  </a:cubicBezTo>
                  <a:cubicBezTo>
                    <a:pt x="247588" y="266775"/>
                    <a:pt x="274893" y="250540"/>
                    <a:pt x="275631" y="249802"/>
                  </a:cubicBezTo>
                  <a:cubicBezTo>
                    <a:pt x="277106" y="249064"/>
                    <a:pt x="277844" y="246850"/>
                    <a:pt x="278582" y="245374"/>
                  </a:cubicBezTo>
                  <a:cubicBezTo>
                    <a:pt x="278582" y="243898"/>
                    <a:pt x="278582" y="241684"/>
                    <a:pt x="277106" y="240208"/>
                  </a:cubicBezTo>
                  <a:cubicBezTo>
                    <a:pt x="253492" y="209214"/>
                    <a:pt x="256443" y="183385"/>
                    <a:pt x="260133" y="155342"/>
                  </a:cubicBezTo>
                  <a:cubicBezTo>
                    <a:pt x="261609" y="145748"/>
                    <a:pt x="263085" y="135417"/>
                    <a:pt x="263085" y="124347"/>
                  </a:cubicBezTo>
                  <a:cubicBezTo>
                    <a:pt x="263085" y="82283"/>
                    <a:pt x="244636" y="33578"/>
                    <a:pt x="191502" y="32102"/>
                  </a:cubicBezTo>
                  <a:cubicBezTo>
                    <a:pt x="169363" y="9963"/>
                    <a:pt x="147962" y="5535"/>
                    <a:pt x="133203" y="5535"/>
                  </a:cubicBezTo>
                  <a:close/>
                  <a:moveTo>
                    <a:pt x="184861" y="103684"/>
                  </a:moveTo>
                  <a:cubicBezTo>
                    <a:pt x="194454" y="114016"/>
                    <a:pt x="211427" y="136893"/>
                    <a:pt x="211427" y="173791"/>
                  </a:cubicBezTo>
                  <a:cubicBezTo>
                    <a:pt x="211427" y="223235"/>
                    <a:pt x="181171" y="262347"/>
                    <a:pt x="180433" y="262347"/>
                  </a:cubicBezTo>
                  <a:cubicBezTo>
                    <a:pt x="167887" y="277844"/>
                    <a:pt x="153866" y="286700"/>
                    <a:pt x="140583" y="286700"/>
                  </a:cubicBezTo>
                  <a:cubicBezTo>
                    <a:pt x="127299" y="286700"/>
                    <a:pt x="113278" y="277844"/>
                    <a:pt x="100732" y="261609"/>
                  </a:cubicBezTo>
                  <a:cubicBezTo>
                    <a:pt x="100732" y="261609"/>
                    <a:pt x="70476" y="232829"/>
                    <a:pt x="70476" y="190764"/>
                  </a:cubicBezTo>
                  <a:cubicBezTo>
                    <a:pt x="70476" y="158294"/>
                    <a:pt x="97781" y="151652"/>
                    <a:pt x="122133" y="145748"/>
                  </a:cubicBezTo>
                  <a:cubicBezTo>
                    <a:pt x="127299" y="144273"/>
                    <a:pt x="131727" y="143535"/>
                    <a:pt x="136155" y="142059"/>
                  </a:cubicBezTo>
                  <a:cubicBezTo>
                    <a:pt x="165673" y="133941"/>
                    <a:pt x="178957" y="115492"/>
                    <a:pt x="184861" y="103684"/>
                  </a:cubicBezTo>
                  <a:close/>
                  <a:moveTo>
                    <a:pt x="105898" y="172315"/>
                  </a:moveTo>
                  <a:cubicBezTo>
                    <a:pt x="100732" y="172315"/>
                    <a:pt x="96305" y="176743"/>
                    <a:pt x="96305" y="181909"/>
                  </a:cubicBezTo>
                  <a:cubicBezTo>
                    <a:pt x="96305" y="187075"/>
                    <a:pt x="100732" y="191502"/>
                    <a:pt x="105898" y="191502"/>
                  </a:cubicBezTo>
                  <a:cubicBezTo>
                    <a:pt x="111064" y="191502"/>
                    <a:pt x="115492" y="187075"/>
                    <a:pt x="115492" y="181909"/>
                  </a:cubicBezTo>
                  <a:cubicBezTo>
                    <a:pt x="115492" y="176743"/>
                    <a:pt x="111064" y="172315"/>
                    <a:pt x="105898" y="172315"/>
                  </a:cubicBezTo>
                  <a:close/>
                  <a:moveTo>
                    <a:pt x="176743" y="172315"/>
                  </a:moveTo>
                  <a:cubicBezTo>
                    <a:pt x="171577" y="172315"/>
                    <a:pt x="167149" y="176743"/>
                    <a:pt x="167149" y="181909"/>
                  </a:cubicBezTo>
                  <a:cubicBezTo>
                    <a:pt x="167149" y="187075"/>
                    <a:pt x="171577" y="191502"/>
                    <a:pt x="176743" y="191502"/>
                  </a:cubicBezTo>
                  <a:cubicBezTo>
                    <a:pt x="181909" y="191502"/>
                    <a:pt x="186337" y="187075"/>
                    <a:pt x="186337" y="181909"/>
                  </a:cubicBezTo>
                  <a:cubicBezTo>
                    <a:pt x="186337" y="176743"/>
                    <a:pt x="181909" y="172315"/>
                    <a:pt x="176743" y="172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2">
              <a:extLst>
                <a:ext uri="{FF2B5EF4-FFF2-40B4-BE49-F238E27FC236}">
                  <a16:creationId xmlns="" xmlns:a16="http://schemas.microsoft.com/office/drawing/2014/main" id="{8DD84D77-8960-9445-9B7A-05EC553E0C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888" y="2512379"/>
              <a:ext cx="464919" cy="464919"/>
            </a:xfrm>
            <a:custGeom>
              <a:avLst/>
              <a:gdLst>
                <a:gd name="T0" fmla="*/ 463074 w 464919"/>
                <a:gd name="T1" fmla="*/ 463074 h 464919"/>
                <a:gd name="T2" fmla="*/ 5535 w 464919"/>
                <a:gd name="T3" fmla="*/ 463074 h 464919"/>
                <a:gd name="T4" fmla="*/ 5535 w 464919"/>
                <a:gd name="T5" fmla="*/ 5535 h 464919"/>
                <a:gd name="T6" fmla="*/ 463074 w 464919"/>
                <a:gd name="T7" fmla="*/ 5535 h 464919"/>
                <a:gd name="T8" fmla="*/ 463074 w 464919"/>
                <a:gd name="T9" fmla="*/ 463074 h 464919"/>
                <a:gd name="T10" fmla="*/ 50551 w 464919"/>
                <a:gd name="T11" fmla="*/ 420272 h 464919"/>
                <a:gd name="T12" fmla="*/ 418796 w 464919"/>
                <a:gd name="T13" fmla="*/ 420272 h 464919"/>
                <a:gd name="T14" fmla="*/ 418796 w 464919"/>
                <a:gd name="T15" fmla="*/ 48337 h 464919"/>
                <a:gd name="T16" fmla="*/ 50551 w 464919"/>
                <a:gd name="T17" fmla="*/ 48337 h 464919"/>
                <a:gd name="T18" fmla="*/ 50551 w 464919"/>
                <a:gd name="T19" fmla="*/ 420272 h 4649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4919" h="464919">
                  <a:moveTo>
                    <a:pt x="463074" y="463074"/>
                  </a:moveTo>
                  <a:lnTo>
                    <a:pt x="5535" y="463074"/>
                  </a:lnTo>
                  <a:lnTo>
                    <a:pt x="5535" y="5535"/>
                  </a:lnTo>
                  <a:lnTo>
                    <a:pt x="463074" y="5535"/>
                  </a:lnTo>
                  <a:lnTo>
                    <a:pt x="463074" y="463074"/>
                  </a:lnTo>
                  <a:close/>
                  <a:moveTo>
                    <a:pt x="50551" y="420272"/>
                  </a:moveTo>
                  <a:lnTo>
                    <a:pt x="418796" y="420272"/>
                  </a:lnTo>
                  <a:lnTo>
                    <a:pt x="418796" y="48337"/>
                  </a:lnTo>
                  <a:lnTo>
                    <a:pt x="50551" y="48337"/>
                  </a:lnTo>
                  <a:lnTo>
                    <a:pt x="50551" y="420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Group 68" title="check mark icon">
            <a:extLst>
              <a:ext uri="{FF2B5EF4-FFF2-40B4-BE49-F238E27FC236}">
                <a16:creationId xmlns="" xmlns:a16="http://schemas.microsoft.com/office/drawing/2014/main" id="{24D6EF27-5F27-E440-A018-33287323D7A2}"/>
              </a:ext>
            </a:extLst>
          </p:cNvPr>
          <p:cNvGrpSpPr>
            <a:grpSpLocks/>
          </p:cNvGrpSpPr>
          <p:nvPr/>
        </p:nvGrpSpPr>
        <p:grpSpPr bwMode="auto">
          <a:xfrm>
            <a:off x="9533630" y="4419600"/>
            <a:ext cx="404813" cy="406400"/>
            <a:chOff x="3761709" y="4826643"/>
            <a:chExt cx="405882" cy="405882"/>
          </a:xfrm>
        </p:grpSpPr>
        <p:sp>
          <p:nvSpPr>
            <p:cNvPr id="121" name="Freeform: Shape 16">
              <a:extLst>
                <a:ext uri="{FF2B5EF4-FFF2-40B4-BE49-F238E27FC236}">
                  <a16:creationId xmlns="" xmlns:a16="http://schemas.microsoft.com/office/drawing/2014/main" id="{32FAC53D-7E19-DF40-BDAF-020D7B9F7C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7">
              <a:extLst>
                <a:ext uri="{FF2B5EF4-FFF2-40B4-BE49-F238E27FC236}">
                  <a16:creationId xmlns="" xmlns:a16="http://schemas.microsoft.com/office/drawing/2014/main" id="{CBE42868-2427-E347-B3F9-0FCDB65397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0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Bonsucro integration to sustainability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51" y="522514"/>
            <a:ext cx="12024049" cy="6335486"/>
          </a:xfrm>
        </p:spPr>
        <p:txBody>
          <a:bodyPr>
            <a:normAutofit fontScale="25000" lnSpcReduction="20000"/>
          </a:bodyPr>
          <a:lstStyle/>
          <a:p>
            <a:pPr marL="1371600" indent="-1371600">
              <a:lnSpc>
                <a:spcPct val="150000"/>
              </a:lnSpc>
              <a:buFont typeface="+mj-lt"/>
              <a:buAutoNum type="arabicPeriod"/>
            </a:pP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reduction in GHG emissions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reduction in water consumption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decrease in fertilizer application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improvement in yield through nutrients </a:t>
            </a:r>
            <a:r>
              <a:rPr lang="en-US" sz="10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pest management 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 decrease in diesel consumption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9% decrease in mechanical tilled area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farmers switched to solar tube wells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in trash burning to ensures &lt; 0.44 tons CO</a:t>
            </a:r>
            <a:r>
              <a:rPr lang="en-US" sz="10800" baseline="-25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0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emissions equivalent to per ton of sugar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54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Bonsucro at glance globally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52" y="354563"/>
            <a:ext cx="12024049" cy="6589162"/>
          </a:xfrm>
        </p:spPr>
        <p:txBody>
          <a:bodyPr>
            <a:normAutofit fontScale="25000" lnSpcReduction="20000"/>
          </a:bodyPr>
          <a:lstStyle/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endParaRPr lang="en-US" sz="10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0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n-US" sz="10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global </a:t>
            </a:r>
            <a:r>
              <a:rPr lang="en-US" sz="10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</a:t>
            </a:r>
            <a:r>
              <a:rPr lang="en-US" sz="10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sz="10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MMT </a:t>
            </a:r>
            <a:r>
              <a:rPr lang="en-US" sz="10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 is Bonsucro </a:t>
            </a:r>
            <a:r>
              <a:rPr lang="en-US" sz="10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which is equal to 86% cane &amp; 63% sugar production of Pakistan</a:t>
            </a: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0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Million tons of Bonsucro certified sugar produced through 31 certified mills &amp; 13 countries</a:t>
            </a: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0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Million Cubic meter </a:t>
            </a:r>
            <a:r>
              <a:rPr lang="en-US" sz="10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Bonsucro </a:t>
            </a:r>
            <a:r>
              <a:rPr lang="en-US" sz="10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ethanol</a:t>
            </a: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0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credit is equals to 1 ton of Bonsucro certified product i.e. sugar cane, raw sugar, molasses &amp; ethanol</a:t>
            </a: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0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64% small holder farmers capacity building of Pakistan directly relates to Bonsucro cultivation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BB6964E-0E54-425E-8003-7978EFCE0EB7}"/>
              </a:ext>
            </a:extLst>
          </p:cNvPr>
          <p:cNvSpPr/>
          <p:nvPr/>
        </p:nvSpPr>
        <p:spPr>
          <a:xfrm>
            <a:off x="3119726" y="892885"/>
            <a:ext cx="1570616" cy="3119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Sugar Cane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1BA1D4D6-DF48-4004-B8B3-ADF89A22F249}"/>
              </a:ext>
            </a:extLst>
          </p:cNvPr>
          <p:cNvCxnSpPr/>
          <p:nvPr/>
        </p:nvCxnSpPr>
        <p:spPr>
          <a:xfrm>
            <a:off x="3883519" y="1280160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DE97102-C2B0-4CFB-BEBD-71025862BA47}"/>
              </a:ext>
            </a:extLst>
          </p:cNvPr>
          <p:cNvSpPr/>
          <p:nvPr/>
        </p:nvSpPr>
        <p:spPr>
          <a:xfrm>
            <a:off x="3098211" y="1636956"/>
            <a:ext cx="1570616" cy="311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Milling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7025F50-CF86-410C-AB7B-153EC1CD0F03}"/>
              </a:ext>
            </a:extLst>
          </p:cNvPr>
          <p:cNvSpPr/>
          <p:nvPr/>
        </p:nvSpPr>
        <p:spPr>
          <a:xfrm>
            <a:off x="5251529" y="1636956"/>
            <a:ext cx="1570616" cy="3119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Bagasse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87E68B-A679-496B-84AB-C001C0BFCE9D}"/>
              </a:ext>
            </a:extLst>
          </p:cNvPr>
          <p:cNvSpPr/>
          <p:nvPr/>
        </p:nvSpPr>
        <p:spPr>
          <a:xfrm>
            <a:off x="7404847" y="1420587"/>
            <a:ext cx="1719435" cy="5283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Consumption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7AB5DF-D12F-4C43-84FE-DE83DE4A1B41}"/>
              </a:ext>
            </a:extLst>
          </p:cNvPr>
          <p:cNvSpPr/>
          <p:nvPr/>
        </p:nvSpPr>
        <p:spPr>
          <a:xfrm>
            <a:off x="9683681" y="1627990"/>
            <a:ext cx="1570616" cy="3119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Energy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CAE9424-5440-4DCB-A040-2CDECFCA5868}"/>
              </a:ext>
            </a:extLst>
          </p:cNvPr>
          <p:cNvSpPr/>
          <p:nvPr/>
        </p:nvSpPr>
        <p:spPr>
          <a:xfrm>
            <a:off x="7628970" y="2370268"/>
            <a:ext cx="1570616" cy="3119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Bagasse Ash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FAB51E6-A15C-4F4D-948A-860D86973F20}"/>
              </a:ext>
            </a:extLst>
          </p:cNvPr>
          <p:cNvSpPr/>
          <p:nvPr/>
        </p:nvSpPr>
        <p:spPr>
          <a:xfrm>
            <a:off x="3119726" y="2381025"/>
            <a:ext cx="1807285" cy="49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Sugar Cane Juice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2FC5A5F-2CC4-46B9-9EFA-13539EAC0755}"/>
              </a:ext>
            </a:extLst>
          </p:cNvPr>
          <p:cNvSpPr/>
          <p:nvPr/>
        </p:nvSpPr>
        <p:spPr>
          <a:xfrm>
            <a:off x="3119726" y="3040822"/>
            <a:ext cx="1570616" cy="311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chemeClr val="accent3"/>
                </a:solidFill>
              </a:rPr>
              <a:t>Purification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0AE482A-7C7F-40E7-9CD6-3F091CEACE41}"/>
              </a:ext>
            </a:extLst>
          </p:cNvPr>
          <p:cNvSpPr/>
          <p:nvPr/>
        </p:nvSpPr>
        <p:spPr>
          <a:xfrm>
            <a:off x="5251529" y="3024692"/>
            <a:ext cx="1570616" cy="3119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Press Mud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1B0409A-D535-4453-B495-34734CC711E7}"/>
              </a:ext>
            </a:extLst>
          </p:cNvPr>
          <p:cNvSpPr/>
          <p:nvPr/>
        </p:nvSpPr>
        <p:spPr>
          <a:xfrm>
            <a:off x="2097744" y="4188315"/>
            <a:ext cx="1570616" cy="31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Sugar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8E6AA2-8731-4222-9FEB-B39BF62CE539}"/>
              </a:ext>
            </a:extLst>
          </p:cNvPr>
          <p:cNvSpPr/>
          <p:nvPr/>
        </p:nvSpPr>
        <p:spPr>
          <a:xfrm>
            <a:off x="4251062" y="4188315"/>
            <a:ext cx="1570616" cy="3119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Molasses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62B3AD9-28E5-4213-8C9A-35A28637E992}"/>
              </a:ext>
            </a:extLst>
          </p:cNvPr>
          <p:cNvSpPr/>
          <p:nvPr/>
        </p:nvSpPr>
        <p:spPr>
          <a:xfrm>
            <a:off x="3508784" y="4782187"/>
            <a:ext cx="3055171" cy="536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chemeClr val="accent3"/>
                </a:solidFill>
              </a:rPr>
              <a:t>Fermentation and Distillation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F5C42B0-EADE-48A8-850D-15F3E7D3A647}"/>
              </a:ext>
            </a:extLst>
          </p:cNvPr>
          <p:cNvSpPr/>
          <p:nvPr/>
        </p:nvSpPr>
        <p:spPr>
          <a:xfrm>
            <a:off x="2076235" y="5941814"/>
            <a:ext cx="1570616" cy="31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Vinasse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F627D92-E8FC-4CB5-9911-7600F3B56F57}"/>
              </a:ext>
            </a:extLst>
          </p:cNvPr>
          <p:cNvSpPr/>
          <p:nvPr/>
        </p:nvSpPr>
        <p:spPr>
          <a:xfrm>
            <a:off x="4141703" y="5928359"/>
            <a:ext cx="1570616" cy="3119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Alcohol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BA14F5-9C1C-46BA-890E-3B3C8C30E332}"/>
              </a:ext>
            </a:extLst>
          </p:cNvPr>
          <p:cNvSpPr/>
          <p:nvPr/>
        </p:nvSpPr>
        <p:spPr>
          <a:xfrm>
            <a:off x="6314748" y="5932845"/>
            <a:ext cx="1570616" cy="3119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Spent Wash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55086181-C33B-4279-8EA9-999F871E942C}"/>
              </a:ext>
            </a:extLst>
          </p:cNvPr>
          <p:cNvCxnSpPr/>
          <p:nvPr/>
        </p:nvCxnSpPr>
        <p:spPr>
          <a:xfrm>
            <a:off x="3894277" y="2013473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30B19B5C-8C82-49D0-81D8-662155FEFFF7}"/>
              </a:ext>
            </a:extLst>
          </p:cNvPr>
          <p:cNvCxnSpPr/>
          <p:nvPr/>
        </p:nvCxnSpPr>
        <p:spPr>
          <a:xfrm>
            <a:off x="3905034" y="2728854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849BA1C4-1F5C-4BE4-9788-B0AD8C8FBE1F}"/>
              </a:ext>
            </a:extLst>
          </p:cNvPr>
          <p:cNvCxnSpPr/>
          <p:nvPr/>
        </p:nvCxnSpPr>
        <p:spPr>
          <a:xfrm>
            <a:off x="4690342" y="1785769"/>
            <a:ext cx="408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DE60C9A-2B1E-48EC-BA78-DB08582041FD}"/>
              </a:ext>
            </a:extLst>
          </p:cNvPr>
          <p:cNvCxnSpPr/>
          <p:nvPr/>
        </p:nvCxnSpPr>
        <p:spPr>
          <a:xfrm>
            <a:off x="6895661" y="1785769"/>
            <a:ext cx="408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B0E59A32-9FD3-4564-A435-857226DE5CE8}"/>
              </a:ext>
            </a:extLst>
          </p:cNvPr>
          <p:cNvCxnSpPr/>
          <p:nvPr/>
        </p:nvCxnSpPr>
        <p:spPr>
          <a:xfrm>
            <a:off x="9199586" y="1785769"/>
            <a:ext cx="408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EB0F2FFC-CEEC-434B-B912-02C9C9FCC465}"/>
              </a:ext>
            </a:extLst>
          </p:cNvPr>
          <p:cNvCxnSpPr/>
          <p:nvPr/>
        </p:nvCxnSpPr>
        <p:spPr>
          <a:xfrm>
            <a:off x="8317459" y="2013472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4A3E7807-5D46-4F16-851B-49D5BCAD882F}"/>
              </a:ext>
            </a:extLst>
          </p:cNvPr>
          <p:cNvCxnSpPr/>
          <p:nvPr/>
        </p:nvCxnSpPr>
        <p:spPr>
          <a:xfrm>
            <a:off x="4765646" y="3180677"/>
            <a:ext cx="408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7C7385D-4BA3-4D7D-8C39-66F2D9AE268A}"/>
              </a:ext>
            </a:extLst>
          </p:cNvPr>
          <p:cNvCxnSpPr/>
          <p:nvPr/>
        </p:nvCxnSpPr>
        <p:spPr>
          <a:xfrm>
            <a:off x="3915797" y="3429000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1F7EA587-2080-41D4-8BAA-D7F84AF503D6}"/>
              </a:ext>
            </a:extLst>
          </p:cNvPr>
          <p:cNvCxnSpPr/>
          <p:nvPr/>
        </p:nvCxnSpPr>
        <p:spPr>
          <a:xfrm>
            <a:off x="2646384" y="3697941"/>
            <a:ext cx="2389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78DB52C3-D072-4764-B14D-542D0B9A0F8F}"/>
              </a:ext>
            </a:extLst>
          </p:cNvPr>
          <p:cNvCxnSpPr/>
          <p:nvPr/>
        </p:nvCxnSpPr>
        <p:spPr>
          <a:xfrm>
            <a:off x="5099133" y="4500286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2C0A8AD4-DA5B-42D5-9498-710A5E83494C}"/>
              </a:ext>
            </a:extLst>
          </p:cNvPr>
          <p:cNvCxnSpPr>
            <a:cxnSpLocks/>
          </p:cNvCxnSpPr>
          <p:nvPr/>
        </p:nvCxnSpPr>
        <p:spPr>
          <a:xfrm>
            <a:off x="5099133" y="5322345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B0FF508-3B1E-4D48-8BD8-8CB549EF59CF}"/>
              </a:ext>
            </a:extLst>
          </p:cNvPr>
          <p:cNvCxnSpPr>
            <a:cxnSpLocks/>
          </p:cNvCxnSpPr>
          <p:nvPr/>
        </p:nvCxnSpPr>
        <p:spPr>
          <a:xfrm>
            <a:off x="2786233" y="5591286"/>
            <a:ext cx="4313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75BEF053-5441-4F60-8829-FB92083948A4}"/>
              </a:ext>
            </a:extLst>
          </p:cNvPr>
          <p:cNvCxnSpPr/>
          <p:nvPr/>
        </p:nvCxnSpPr>
        <p:spPr>
          <a:xfrm>
            <a:off x="2786239" y="5591286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2051832F-B619-479A-978D-389E5BB7CEA5}"/>
              </a:ext>
            </a:extLst>
          </p:cNvPr>
          <p:cNvCxnSpPr/>
          <p:nvPr/>
        </p:nvCxnSpPr>
        <p:spPr>
          <a:xfrm>
            <a:off x="7100056" y="5591286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29179835-8C5B-475B-9565-8C1D6F3061F1}"/>
              </a:ext>
            </a:extLst>
          </p:cNvPr>
          <p:cNvCxnSpPr/>
          <p:nvPr/>
        </p:nvCxnSpPr>
        <p:spPr>
          <a:xfrm>
            <a:off x="5038159" y="3697941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2CA05021-57A8-413F-9395-2F65000060FF}"/>
              </a:ext>
            </a:extLst>
          </p:cNvPr>
          <p:cNvCxnSpPr/>
          <p:nvPr/>
        </p:nvCxnSpPr>
        <p:spPr>
          <a:xfrm>
            <a:off x="2648173" y="3697941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67043" y="204417"/>
            <a:ext cx="507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DIVERSIFIED OPPORTUNITIES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37" y="203728"/>
            <a:ext cx="10341684" cy="74799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Revenue generation status of industry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11967"/>
              </p:ext>
            </p:extLst>
          </p:nvPr>
        </p:nvGraphicFramePr>
        <p:xfrm>
          <a:off x="1" y="863600"/>
          <a:ext cx="12191999" cy="59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6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1" y="0"/>
            <a:ext cx="12024049" cy="52251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Diversified Opportunities ( Bagasse based)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51" y="391886"/>
            <a:ext cx="12024049" cy="64661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Cogeneration is value addition to bagasse with quantum of 1000 MW potential. Only 200 MW synchronized to National Grid @ 20%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max due to typical hindrance of tariff determination, delayed payment, bagasse prices and system synchronization. Energy comparison reflected at different modes of steam consumption Vs Cogen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9935"/>
            <a:ext cx="12192000" cy="43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52251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Bagasse based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diversified opportunities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51" y="522514"/>
            <a:ext cx="12024049" cy="633548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Induction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of HP boilers in existing plants to improve energy cycle by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10 -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15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%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HP TG Set use to curtail energy requirements through motorized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regime at milling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Overall bagasse saving potential for country @ 13 -15% of total bagasse production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3.6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4 MMT can be realized for  bio mass fuel opportunity.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Other choices;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Harvested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fields left over Top &amp; Trash @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0.14% per ton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of cane which is also bio fuel opportunity to mix it with bagasse @ 10 -15% to economize fuel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combustion and enhance productivity.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Ash produce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1.5 - 3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%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bagasse combustion, while 0.09MMT can realize @ 2.25% (Avg) as value addition to use at construction industry.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MDF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(Medium density fiberboard)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Paper industry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2" y="0"/>
            <a:ext cx="12012537" cy="44786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886712"/>
              </p:ext>
            </p:extLst>
          </p:nvPr>
        </p:nvGraphicFramePr>
        <p:xfrm>
          <a:off x="195791" y="553951"/>
          <a:ext cx="12012538" cy="633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6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C7BE7F34-F0A7-42A9-8A90-BAA1BA510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631031"/>
              </p:ext>
            </p:extLst>
          </p:nvPr>
        </p:nvGraphicFramePr>
        <p:xfrm>
          <a:off x="139849" y="236668"/>
          <a:ext cx="11822655" cy="647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24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68194" y="1751527"/>
            <a:ext cx="9440215" cy="5666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11285" y="73282"/>
            <a:ext cx="11546732" cy="1191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MOLASSES DIVERSIFICATION</a:t>
            </a:r>
            <a:r>
              <a:rPr lang="en-US" sz="2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en-US" sz="27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314" y="382555"/>
            <a:ext cx="12126686" cy="64754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Country wide annual production 3.6 - 3.8 Million Tons @ 4.5%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Diversify to industrial alcohol , Ethanol, Vinasse , Spent wash &amp; direct sales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Direct sales Rs. 40,000 per ton during 2022-23 season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Distilleries integration or direct molasses exports an advantageous USD exchange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Distilleries operations especially in off season facilitates the allied sugar plants for their off season power requirements to economize utility bills and ensures un-interruptible supplies.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However, its waste disposal is an integral aspect to ensure CSR compliance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Significantly, 2021 country exported USD 389 (Million) un-denatured ethyl alcohol being the 7</a:t>
            </a:r>
            <a:r>
              <a:rPr lang="en-US" sz="2200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th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 largest exporter of world with 80% volume.   </a:t>
            </a:r>
          </a:p>
        </p:txBody>
      </p:sp>
    </p:spTree>
    <p:extLst>
      <p:ext uri="{BB962C8B-B14F-4D97-AF65-F5344CB8AC3E}">
        <p14:creationId xmlns:p14="http://schemas.microsoft.com/office/powerpoint/2010/main" val="7162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E913564-FEB9-43F0-9C0A-507877D00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97092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21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E913564-FEB9-43F0-9C0A-507877D00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083953"/>
              </p:ext>
            </p:extLst>
          </p:nvPr>
        </p:nvGraphicFramePr>
        <p:xfrm>
          <a:off x="152400" y="152400"/>
          <a:ext cx="11811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7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68194" y="1751527"/>
            <a:ext cx="9440215" cy="5666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11285" y="73282"/>
            <a:ext cx="11546732" cy="11914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							</a:t>
            </a:r>
            <a:r>
              <a:rPr lang="en-US" sz="31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FILTER MUD VALUE ADDITION</a:t>
            </a:r>
            <a:endParaRPr lang="en-US" sz="31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8341" y="192429"/>
            <a:ext cx="11843659" cy="6469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By &amp; large ethically, an organic material use to recycle for crop productivity and field return mechanism.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Estimated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@ 3% on cane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produced 2.43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million tons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annually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Significantly, couple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of years wet mud direct sale on actual weight realize 3.64 million tons @ 4.5%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1.21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million tons can be added for extra 1.5% in the profitability from estimation to actual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weight sale  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Direct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sales for year the 2022-23 @ Rs. 1600 a valuable opportunity without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investment.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n-US" sz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n-US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</a:endParaRPr>
          </a:p>
          <a:p>
            <a:pPr marL="514350" indent="-514350" algn="just">
              <a:buFont typeface="+mj-lt"/>
              <a:buAutoNum type="romanLcPeriod"/>
            </a:pPr>
            <a:endParaRPr lang="en-US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</a:endParaRPr>
          </a:p>
          <a:p>
            <a:pPr algn="just"/>
            <a:endParaRPr lang="en-US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</a:endParaRPr>
          </a:p>
          <a:p>
            <a:pPr algn="just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</a:rPr>
              <a:t>     </a:t>
            </a:r>
            <a:endParaRPr lang="en-US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763486"/>
            <a:ext cx="12020550" cy="28738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Sugar consumptions, Stocks projections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Demand &amp; Supply perspective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2023-24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6417B030-DA0F-4C86-8943-BBFC51FD3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325546"/>
              </p:ext>
            </p:extLst>
          </p:nvPr>
        </p:nvGraphicFramePr>
        <p:xfrm>
          <a:off x="1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6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301" y="0"/>
            <a:ext cx="10895888" cy="33528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Sugarcane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Production, Supply and Distribution (1000 HA), (1000 MT)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610900"/>
              </p:ext>
            </p:extLst>
          </p:nvPr>
        </p:nvGraphicFramePr>
        <p:xfrm>
          <a:off x="2" y="478564"/>
          <a:ext cx="12192000" cy="646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518"/>
                <a:gridCol w="1549759"/>
                <a:gridCol w="1549759"/>
                <a:gridCol w="1549759"/>
                <a:gridCol w="1549759"/>
                <a:gridCol w="1549759"/>
                <a:gridCol w="1343687"/>
              </a:tblGrid>
              <a:tr h="238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Sugarcane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2021/2022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2022/2023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2023/2024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Market Year Begins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Oct 2021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Oct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Oct 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971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Pakistan </a:t>
                      </a:r>
                    </a:p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Sugar Cane production 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USDA Official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New Post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USDA Official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82400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New Post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USDA Official 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New Post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83500*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38991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Bagging Stocks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2752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2752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3392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3812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3352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Beet Sugar Production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Cane Sugar Production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7080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7050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Sugar Production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7140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7560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7060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6860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7110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en-US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Raw Imports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Refined Lamp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Imports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Supply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9892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10312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10452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10672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10632</a:t>
                      </a: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Raw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Exports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Refined Exp. (Raw Val)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800</a:t>
                      </a: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Exports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800</a:t>
                      </a:r>
                    </a:p>
                  </a:txBody>
                  <a:tcPr anchor="ctr"/>
                </a:tc>
              </a:tr>
              <a:tr h="32821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Human Dom. Consumption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6150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6300</a:t>
                      </a: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Other Disappearance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</a:txBody>
                  <a:tcPr anchor="ctr"/>
                </a:tc>
              </a:tr>
              <a:tr h="29243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Use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6100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6150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6300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218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Ending Stocks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(Carry forward)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3392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3812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3352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3522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3532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783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Distribution Ref: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(USDA, GAIN)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* (Forecast)</a:t>
                      </a:r>
                      <a:endParaRPr lang="en-US" sz="14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9892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10312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10452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10672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10632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0"/>
            <a:ext cx="11977396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Agriculture sustainability &amp; phase wise diversification is order of day to gear up industrial stability.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758" y="297542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229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70" y="0"/>
            <a:ext cx="12029630" cy="6494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 Crop Overview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788636"/>
              </p:ext>
            </p:extLst>
          </p:nvPr>
        </p:nvGraphicFramePr>
        <p:xfrm>
          <a:off x="196554" y="649480"/>
          <a:ext cx="12012538" cy="620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61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105227"/>
              </p:ext>
            </p:extLst>
          </p:nvPr>
        </p:nvGraphicFramePr>
        <p:xfrm>
          <a:off x="139959" y="0"/>
          <a:ext cx="1205204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Worksheet" r:id="rId4" imgW="6080973" imgH="3931967" progId="Excel.Sheet.12">
                  <p:embed/>
                </p:oleObj>
              </mc:Choice>
              <mc:Fallback>
                <p:oleObj name="Worksheet" r:id="rId4" imgW="6080973" imgH="39319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959" y="0"/>
                        <a:ext cx="1205204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4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54" y="196553"/>
            <a:ext cx="11995446" cy="838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PROVINCE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WISE SHARING OF CANE PRODUCTION (%)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Source: Provincial Agriculture Departments &amp; (PSMA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)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/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endParaRPr lang="en-US" sz="2000" b="1" dirty="0"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0480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37047645"/>
              </p:ext>
            </p:extLst>
          </p:nvPr>
        </p:nvGraphicFramePr>
        <p:xfrm>
          <a:off x="1676400" y="922564"/>
          <a:ext cx="8839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3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F447C5FA-95BB-410E-A7C6-0AB97EFEA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719547"/>
              </p:ext>
            </p:extLst>
          </p:nvPr>
        </p:nvGraphicFramePr>
        <p:xfrm>
          <a:off x="272375" y="0"/>
          <a:ext cx="1161482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96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22CD4CB7-64E5-4166-8609-8A0BEFFE9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8416"/>
              </p:ext>
            </p:extLst>
          </p:nvPr>
        </p:nvGraphicFramePr>
        <p:xfrm>
          <a:off x="2032000" y="1662545"/>
          <a:ext cx="7860145" cy="447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8856D6-44C8-4AAA-B712-467F33D65B0C}"/>
              </a:ext>
            </a:extLst>
          </p:cNvPr>
          <p:cNvSpPr txBox="1"/>
          <p:nvPr/>
        </p:nvSpPr>
        <p:spPr>
          <a:xfrm>
            <a:off x="1066800" y="756309"/>
            <a:ext cx="967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Minimum Support Price 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Yield (Mounds) Earning/Acre</a:t>
            </a:r>
          </a:p>
          <a:p>
            <a:pPr algn="ctr" defTabSz="457200"/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notification (Sindh) Cane 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Rs. 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425/40Kg (Season 2023-24)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9EA7EDD7-774C-464D-BA78-F250723B2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07573"/>
              </p:ext>
            </p:extLst>
          </p:nvPr>
        </p:nvGraphicFramePr>
        <p:xfrm>
          <a:off x="197033" y="204281"/>
          <a:ext cx="11896928" cy="665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24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Industrial Challenges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6" y="465365"/>
            <a:ext cx="12024049" cy="6466114"/>
          </a:xfrm>
        </p:spPr>
        <p:txBody>
          <a:bodyPr>
            <a:normAutofit fontScale="25000" lnSpcReduction="20000"/>
          </a:bodyPr>
          <a:lstStyle/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endParaRPr lang="en-US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 procurement share is approached to 80(±3%) of total expanse. However, sugar sale price always govern instead of free market flow</a:t>
            </a: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capacity utilization of sugar plants leads to an </a:t>
            </a:r>
            <a:r>
              <a:rPr lang="en-US" sz="1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in-efficient </a:t>
            </a:r>
            <a:r>
              <a:rPr lang="en-US" sz="1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from energy perspective &amp; cane procurement </a:t>
            </a:r>
            <a:r>
              <a:rPr lang="en-US" sz="1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</a:p>
          <a:p>
            <a:pPr marL="1371600" indent="-1371600" algn="just">
              <a:lnSpc>
                <a:spcPct val="150000"/>
              </a:lnSpc>
              <a:buFont typeface="+mj-lt"/>
              <a:buAutoNum type="arabicPeriod"/>
            </a:pPr>
            <a:r>
              <a:rPr lang="en-US" sz="1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 payment are on weight basis instead of recovery ultimately impacts the financial equation of an industry. This has to be take up like other part of world for win-win regime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2745</TotalTime>
  <Words>1455</Words>
  <Application>Microsoft Office PowerPoint</Application>
  <PresentationFormat>Widescreen</PresentationFormat>
  <Paragraphs>347</Paragraphs>
  <Slides>29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Century Gothic</vt:lpstr>
      <vt:lpstr>Wingdings 3</vt:lpstr>
      <vt:lpstr>Wisp</vt:lpstr>
      <vt:lpstr>5_Office Theme</vt:lpstr>
      <vt:lpstr>Ion Boardroom</vt:lpstr>
      <vt:lpstr>Worksheet</vt:lpstr>
      <vt:lpstr>       PSST Convention 2023 Karachi </vt:lpstr>
      <vt:lpstr>Introduction</vt:lpstr>
      <vt:lpstr>Cane Crop Overview </vt:lpstr>
      <vt:lpstr>PowerPoint Presentation</vt:lpstr>
      <vt:lpstr>               PROVINCE WISE SHARING OF CANE PRODUCTION (%) Source: Provincial Agriculture Departments &amp; (PSMA) </vt:lpstr>
      <vt:lpstr>PowerPoint Presentation</vt:lpstr>
      <vt:lpstr>PowerPoint Presentation</vt:lpstr>
      <vt:lpstr>PowerPoint Presentation</vt:lpstr>
      <vt:lpstr>Industrial Challenges</vt:lpstr>
      <vt:lpstr>Industrial Challenges</vt:lpstr>
      <vt:lpstr>PowerPoint Presentation</vt:lpstr>
      <vt:lpstr>PowerPoint Presentation</vt:lpstr>
      <vt:lpstr>BONSUCRO 3-dimensional perspective based on Economic, Environmental &amp; Social compliance for sustainable sugarcane production &amp; sugar manufacturing for beverage &amp; corporate businesses. While, certified ethanol, molasses, direct sales are value additions.</vt:lpstr>
      <vt:lpstr>Bonsucro integration to sustainability </vt:lpstr>
      <vt:lpstr>Bonsucro at glance globally</vt:lpstr>
      <vt:lpstr>PowerPoint Presentation</vt:lpstr>
      <vt:lpstr>Revenue generation status of industry </vt:lpstr>
      <vt:lpstr>Diversified Opportunities ( Bagasse based) </vt:lpstr>
      <vt:lpstr>Bagasse based diversified opportunities</vt:lpstr>
      <vt:lpstr>PowerPoint Presentation</vt:lpstr>
      <vt:lpstr> MOLASSES DIVERSIFICATION  </vt:lpstr>
      <vt:lpstr>PowerPoint Presentation</vt:lpstr>
      <vt:lpstr>PowerPoint Presentation</vt:lpstr>
      <vt:lpstr>        FILTER MUD VALUE ADDITION</vt:lpstr>
      <vt:lpstr> Sugar consumptions, Stocks projections Demand &amp; Supply perspective  2023-24  </vt:lpstr>
      <vt:lpstr>PowerPoint Presentation</vt:lpstr>
      <vt:lpstr>Sugarcane Production, Supply and Distribution (1000 HA), (1000 MT) </vt:lpstr>
      <vt:lpstr>Recommendations  Agriculture sustainability &amp; phase wise diversification is order of day to gear up industrial stability.  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Oral Communication</dc:title>
  <dc:creator>Aneel Kumar - 21279</dc:creator>
  <cp:lastModifiedBy>GM</cp:lastModifiedBy>
  <cp:revision>252</cp:revision>
  <dcterms:created xsi:type="dcterms:W3CDTF">2022-08-30T16:02:56Z</dcterms:created>
  <dcterms:modified xsi:type="dcterms:W3CDTF">2023-09-10T18:04:28Z</dcterms:modified>
</cp:coreProperties>
</file>